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</p:sldMasterIdLst>
  <p:notesMasterIdLst>
    <p:notesMasterId r:id="rId93"/>
  </p:notesMasterIdLst>
  <p:handoutMasterIdLst>
    <p:handoutMasterId r:id="rId94"/>
  </p:handoutMasterIdLst>
  <p:sldIdLst>
    <p:sldId id="1393" r:id="rId7"/>
    <p:sldId id="1600" r:id="rId8"/>
    <p:sldId id="1607" r:id="rId9"/>
    <p:sldId id="1601" r:id="rId10"/>
    <p:sldId id="1604" r:id="rId11"/>
    <p:sldId id="1603" r:id="rId12"/>
    <p:sldId id="1583" r:id="rId13"/>
    <p:sldId id="1584" r:id="rId14"/>
    <p:sldId id="1590" r:id="rId15"/>
    <p:sldId id="1593" r:id="rId16"/>
    <p:sldId id="1411" r:id="rId17"/>
    <p:sldId id="1419" r:id="rId18"/>
    <p:sldId id="1424" r:id="rId19"/>
    <p:sldId id="1443" r:id="rId20"/>
    <p:sldId id="1453" r:id="rId21"/>
    <p:sldId id="1455" r:id="rId22"/>
    <p:sldId id="1456" r:id="rId23"/>
    <p:sldId id="1457" r:id="rId24"/>
    <p:sldId id="1459" r:id="rId25"/>
    <p:sldId id="1460" r:id="rId26"/>
    <p:sldId id="1461" r:id="rId27"/>
    <p:sldId id="1462" r:id="rId28"/>
    <p:sldId id="1464" r:id="rId29"/>
    <p:sldId id="1467" r:id="rId30"/>
    <p:sldId id="1468" r:id="rId31"/>
    <p:sldId id="1471" r:id="rId32"/>
    <p:sldId id="1475" r:id="rId33"/>
    <p:sldId id="1489" r:id="rId34"/>
    <p:sldId id="1477" r:id="rId35"/>
    <p:sldId id="1478" r:id="rId36"/>
    <p:sldId id="1479" r:id="rId37"/>
    <p:sldId id="1480" r:id="rId38"/>
    <p:sldId id="1483" r:id="rId39"/>
    <p:sldId id="1484" r:id="rId40"/>
    <p:sldId id="1605" r:id="rId41"/>
    <p:sldId id="1491" r:id="rId42"/>
    <p:sldId id="1492" r:id="rId43"/>
    <p:sldId id="1581" r:id="rId44"/>
    <p:sldId id="1493" r:id="rId45"/>
    <p:sldId id="1494" r:id="rId46"/>
    <p:sldId id="1496" r:id="rId47"/>
    <p:sldId id="1498" r:id="rId48"/>
    <p:sldId id="1502" r:id="rId49"/>
    <p:sldId id="1500" r:id="rId50"/>
    <p:sldId id="1505" r:id="rId51"/>
    <p:sldId id="1507" r:id="rId52"/>
    <p:sldId id="1511" r:id="rId53"/>
    <p:sldId id="1513" r:id="rId54"/>
    <p:sldId id="1514" r:id="rId55"/>
    <p:sldId id="1515" r:id="rId56"/>
    <p:sldId id="1517" r:id="rId57"/>
    <p:sldId id="1522" r:id="rId58"/>
    <p:sldId id="1523" r:id="rId59"/>
    <p:sldId id="1525" r:id="rId60"/>
    <p:sldId id="1526" r:id="rId61"/>
    <p:sldId id="1594" r:id="rId62"/>
    <p:sldId id="1596" r:id="rId63"/>
    <p:sldId id="1597" r:id="rId64"/>
    <p:sldId id="1599" r:id="rId65"/>
    <p:sldId id="1598" r:id="rId66"/>
    <p:sldId id="1606" r:id="rId67"/>
    <p:sldId id="1564" r:id="rId68"/>
    <p:sldId id="1533" r:id="rId69"/>
    <p:sldId id="1534" r:id="rId70"/>
    <p:sldId id="1538" r:id="rId71"/>
    <p:sldId id="1541" r:id="rId72"/>
    <p:sldId id="1542" r:id="rId73"/>
    <p:sldId id="1544" r:id="rId74"/>
    <p:sldId id="1545" r:id="rId75"/>
    <p:sldId id="1549" r:id="rId76"/>
    <p:sldId id="1550" r:id="rId77"/>
    <p:sldId id="1552" r:id="rId78"/>
    <p:sldId id="1555" r:id="rId79"/>
    <p:sldId id="1556" r:id="rId80"/>
    <p:sldId id="1566" r:id="rId81"/>
    <p:sldId id="1571" r:id="rId82"/>
    <p:sldId id="1568" r:id="rId83"/>
    <p:sldId id="1569" r:id="rId84"/>
    <p:sldId id="1570" r:id="rId85"/>
    <p:sldId id="1574" r:id="rId86"/>
    <p:sldId id="1576" r:id="rId87"/>
    <p:sldId id="1578" r:id="rId88"/>
    <p:sldId id="1580" r:id="rId89"/>
    <p:sldId id="1582" r:id="rId90"/>
    <p:sldId id="1405" r:id="rId91"/>
    <p:sldId id="1326" r:id="rId9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2016 Template Light" id="{A073DAE3-B461-442F-A3D3-6642BD875E45}">
          <p14:sldIdLst>
            <p14:sldId id="1393"/>
            <p14:sldId id="1600"/>
            <p14:sldId id="1607"/>
            <p14:sldId id="1601"/>
            <p14:sldId id="1604"/>
            <p14:sldId id="1603"/>
            <p14:sldId id="1583"/>
            <p14:sldId id="1584"/>
            <p14:sldId id="1590"/>
            <p14:sldId id="1593"/>
            <p14:sldId id="1411"/>
            <p14:sldId id="1419"/>
            <p14:sldId id="1424"/>
            <p14:sldId id="1443"/>
            <p14:sldId id="1453"/>
            <p14:sldId id="1455"/>
            <p14:sldId id="1456"/>
            <p14:sldId id="1457"/>
            <p14:sldId id="1459"/>
            <p14:sldId id="1460"/>
            <p14:sldId id="1461"/>
            <p14:sldId id="1462"/>
            <p14:sldId id="1464"/>
            <p14:sldId id="1467"/>
            <p14:sldId id="1468"/>
            <p14:sldId id="1471"/>
            <p14:sldId id="1475"/>
            <p14:sldId id="1489"/>
            <p14:sldId id="1477"/>
            <p14:sldId id="1478"/>
            <p14:sldId id="1479"/>
            <p14:sldId id="1480"/>
            <p14:sldId id="1483"/>
            <p14:sldId id="1484"/>
            <p14:sldId id="1605"/>
            <p14:sldId id="1491"/>
            <p14:sldId id="1492"/>
            <p14:sldId id="1581"/>
            <p14:sldId id="1493"/>
            <p14:sldId id="1494"/>
            <p14:sldId id="1496"/>
            <p14:sldId id="1498"/>
            <p14:sldId id="1502"/>
            <p14:sldId id="1500"/>
            <p14:sldId id="1505"/>
            <p14:sldId id="1507"/>
            <p14:sldId id="1511"/>
            <p14:sldId id="1513"/>
            <p14:sldId id="1514"/>
            <p14:sldId id="1515"/>
            <p14:sldId id="1517"/>
            <p14:sldId id="1522"/>
            <p14:sldId id="1523"/>
            <p14:sldId id="1525"/>
            <p14:sldId id="1526"/>
            <p14:sldId id="1594"/>
            <p14:sldId id="1596"/>
            <p14:sldId id="1597"/>
            <p14:sldId id="1599"/>
            <p14:sldId id="1598"/>
            <p14:sldId id="1606"/>
            <p14:sldId id="1564"/>
            <p14:sldId id="1533"/>
            <p14:sldId id="1534"/>
            <p14:sldId id="1538"/>
            <p14:sldId id="1541"/>
            <p14:sldId id="1542"/>
            <p14:sldId id="1544"/>
            <p14:sldId id="1545"/>
            <p14:sldId id="1549"/>
            <p14:sldId id="1550"/>
            <p14:sldId id="1552"/>
            <p14:sldId id="1555"/>
            <p14:sldId id="1556"/>
            <p14:sldId id="1566"/>
            <p14:sldId id="1571"/>
            <p14:sldId id="1568"/>
            <p14:sldId id="1569"/>
            <p14:sldId id="1570"/>
            <p14:sldId id="1574"/>
            <p14:sldId id="1576"/>
            <p14:sldId id="1578"/>
            <p14:sldId id="1580"/>
            <p14:sldId id="1582"/>
            <p14:sldId id="1405"/>
            <p14:sldId id="1326"/>
          </p14:sldIdLst>
        </p14:section>
        <p14:section name="Microsoft 2016 Template Dark" id="{361DECE0-D7F3-4586-A791-C8E5092BB79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E80"/>
    <a:srgbClr val="FEFFF2"/>
    <a:srgbClr val="000000"/>
    <a:srgbClr val="292929"/>
    <a:srgbClr val="505050"/>
    <a:srgbClr val="A80000"/>
    <a:srgbClr val="FFFFFF"/>
    <a:srgbClr val="BAD80A"/>
    <a:srgbClr val="5C2D91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28" autoAdjust="0"/>
    <p:restoredTop sz="96215" autoAdjust="0"/>
  </p:normalViewPr>
  <p:slideViewPr>
    <p:cSldViewPr>
      <p:cViewPr varScale="1">
        <p:scale>
          <a:sx n="109" d="100"/>
          <a:sy n="109" d="100"/>
        </p:scale>
        <p:origin x="53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commentAuthors" Target="commentAuthors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handoutMaster" Target="handoutMasters/handout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notesMaster" Target="notesMasters/notesMaster1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9/29/2016 10:47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9/29/2016 10:47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9/29/2016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47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16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47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78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01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47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35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66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45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1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3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94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47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928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40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65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90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sz="1200" b="0" i="0" u="none" strike="noStrike" cap="none" dirty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95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37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832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22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104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dirty="0"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31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88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sz="1200" b="0" i="0" u="none" strike="noStrike" cap="none" dirty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65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593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sz="1200" b="0" i="0" u="none" strike="noStrike" cap="none" dirty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99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sz="1200" b="0" i="0" u="none" strike="noStrike" cap="none" dirty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756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sz="1200" b="0" i="0" u="none" strike="noStrike" cap="none" dirty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220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sz="1200" b="0" i="0" u="none" strike="noStrike" cap="none" dirty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32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918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sz="1200" b="0" i="0" u="none" strike="noStrike" cap="none" dirty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888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957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sz="1200" b="0" i="0" u="none" strike="noStrike" cap="none" dirty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243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sz="1200" b="0" i="0" u="none" strike="noStrike" cap="none" dirty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729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dirty="0"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97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dirty="0"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211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952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25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086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97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767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5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494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512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sz="1200" b="0" i="0" u="none" strike="noStrike" cap="none" dirty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606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76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sz="1200" b="0" i="0" u="none" strike="noStrike" cap="none" dirty="0">
              <a:solidFill>
                <a:srgbClr val="999999"/>
              </a:solidFill>
              <a:latin typeface="+mn-lt"/>
              <a:ea typeface="Calibri"/>
              <a:cs typeface="Calibri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99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sz="1200" b="0" i="0" u="none" strike="noStrike" cap="none" dirty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82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dirty="0"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027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sz="1200" b="0" i="0" u="none" strike="noStrike" cap="none" dirty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073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5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729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949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dirty="0"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987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sz="1200" b="0" i="0" u="none" strike="noStrike" cap="none" dirty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351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dirty="0"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815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822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sz="1200" b="0" i="0" u="none" strike="noStrike" cap="none" dirty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599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306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947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4140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sz="1200" b="0" i="0" u="none" strike="noStrike" cap="none" dirty="0">
              <a:solidFill>
                <a:srgbClr val="999999"/>
              </a:solidFill>
              <a:latin typeface="+mn-lt"/>
              <a:ea typeface="Calibri"/>
              <a:cs typeface="Calibri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08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143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sz="1200" b="0" i="0" u="none" strike="noStrike" cap="none" dirty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104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188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sz="1200" b="0" i="0" u="none" strike="noStrike" cap="none" dirty="0">
              <a:solidFill>
                <a:srgbClr val="999999"/>
              </a:solidFill>
              <a:latin typeface="+mn-lt"/>
              <a:ea typeface="Calibri"/>
              <a:cs typeface="Calibri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786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433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9/29/2016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679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9/29/2016 10:47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86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31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None/>
            </a:pPr>
            <a:endParaRPr lang="en-US" dirty="0"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6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2055474" y="1136181"/>
            <a:ext cx="8334165" cy="4722163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4895" spc="-11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2580636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6218238" y="1797205"/>
            <a:ext cx="0" cy="4737958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0686" y="1797205"/>
            <a:ext cx="5255733" cy="738664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20686" y="2477229"/>
            <a:ext cx="5255734" cy="467179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204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460058" y="1797205"/>
            <a:ext cx="5255738" cy="738664"/>
          </a:xfrm>
        </p:spPr>
        <p:txBody>
          <a:bodyPr/>
          <a:lstStyle>
            <a:lvl1pPr algn="l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460057" y="2477229"/>
            <a:ext cx="5255739" cy="467179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04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86" y="600105"/>
            <a:ext cx="10995112" cy="445833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930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Top (Dar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2436475" cy="396566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36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19285" y="3147867"/>
            <a:ext cx="10995113" cy="523733"/>
          </a:xfrm>
        </p:spPr>
        <p:txBody>
          <a:bodyPr anchor="b"/>
          <a:lstStyle>
            <a:lvl1pPr marL="0" indent="0">
              <a:buNone/>
              <a:defRPr sz="2448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0298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6080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9006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11854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5400" y="4175713"/>
            <a:ext cx="10995112" cy="445833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71678" y="4771669"/>
            <a:ext cx="11080288" cy="1766959"/>
          </a:xfrm>
        </p:spPr>
        <p:txBody>
          <a:bodyPr anchor="t"/>
          <a:lstStyle>
            <a:lvl1pPr marL="0" indent="0">
              <a:defRPr sz="2448" baseline="0">
                <a:latin typeface="+mn-lt"/>
              </a:defRPr>
            </a:lvl1pPr>
            <a:lvl2pPr>
              <a:defRPr sz="2448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2448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2448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2448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42599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041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8212751" y="4122995"/>
            <a:ext cx="3497759" cy="167641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48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464074" y="4122995"/>
            <a:ext cx="3497759" cy="167641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48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15398" y="4122995"/>
            <a:ext cx="3497759" cy="167641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48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212751" y="2207161"/>
            <a:ext cx="3497759" cy="167641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48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464074" y="2207161"/>
            <a:ext cx="3497759" cy="167641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48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15398" y="2207161"/>
            <a:ext cx="3497759" cy="167641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48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86" y="600105"/>
            <a:ext cx="10995112" cy="445833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14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77629" y="3066515"/>
            <a:ext cx="10272168" cy="17594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55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077629" y="2113117"/>
            <a:ext cx="10272168" cy="849967"/>
          </a:xfrm>
        </p:spPr>
        <p:txBody>
          <a:bodyPr anchor="b">
            <a:normAutofit/>
          </a:bodyPr>
          <a:lstStyle>
            <a:lvl1pPr algn="l">
              <a:defRPr sz="4895" spc="-114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</p:spTree>
    <p:extLst>
      <p:ext uri="{BB962C8B-B14F-4D97-AF65-F5344CB8AC3E}">
        <p14:creationId xmlns:p14="http://schemas.microsoft.com/office/powerpoint/2010/main" val="17485263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55455" y="4133357"/>
            <a:ext cx="3497759" cy="167641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48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2606779" y="4133357"/>
            <a:ext cx="3497759" cy="167641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48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212751" y="2217523"/>
            <a:ext cx="3497759" cy="167641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48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464074" y="2217523"/>
            <a:ext cx="3497759" cy="167641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48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20685" y="2217523"/>
            <a:ext cx="3497759" cy="167641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48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86" y="600105"/>
            <a:ext cx="10995112" cy="445833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694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Dark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15398" y="3704324"/>
            <a:ext cx="10995113" cy="523733"/>
          </a:xfrm>
        </p:spPr>
        <p:txBody>
          <a:bodyPr anchor="ctr"/>
          <a:lstStyle>
            <a:lvl1pPr marL="0" indent="0">
              <a:buNone/>
              <a:defRPr sz="2448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0298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6080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9006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11854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86" y="600105"/>
            <a:ext cx="10995112" cy="445833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4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3540263" y="2912735"/>
            <a:ext cx="2553454" cy="621580"/>
          </a:xfrm>
        </p:spPr>
        <p:txBody>
          <a:bodyPr lIns="182880" tIns="0" rIns="182880" bIns="0" anchor="ctr"/>
          <a:lstStyle>
            <a:lvl1pPr marL="0" indent="0" algn="ctr">
              <a:buNone/>
              <a:defRPr sz="2244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44"/>
            </a:lvl2pPr>
            <a:lvl3pPr algn="ctr">
              <a:defRPr sz="2244"/>
            </a:lvl3pPr>
            <a:lvl4pPr algn="ctr">
              <a:defRPr sz="2244"/>
            </a:lvl4pPr>
            <a:lvl5pPr algn="ctr">
              <a:defRPr sz="2244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15399" y="4777181"/>
            <a:ext cx="2553454" cy="282513"/>
          </a:xfrm>
        </p:spPr>
        <p:txBody>
          <a:bodyPr lIns="182880" tIns="0" rIns="182880" bIns="0"/>
          <a:lstStyle>
            <a:lvl1pPr marL="0" indent="0" algn="ctr">
              <a:spcBef>
                <a:spcPts val="612"/>
              </a:spcBef>
              <a:buNone/>
              <a:defRPr sz="204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86" y="600105"/>
            <a:ext cx="10995112" cy="445833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6370708" y="2912736"/>
            <a:ext cx="2553454" cy="621580"/>
          </a:xfrm>
        </p:spPr>
        <p:txBody>
          <a:bodyPr lIns="182880" tIns="0" rIns="182880" bIns="0" anchor="ctr"/>
          <a:lstStyle>
            <a:lvl1pPr marL="0" indent="0" algn="ctr">
              <a:buNone/>
              <a:defRPr sz="2244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44"/>
            </a:lvl2pPr>
            <a:lvl3pPr algn="ctr">
              <a:defRPr sz="2244"/>
            </a:lvl3pPr>
            <a:lvl4pPr algn="ctr">
              <a:defRPr sz="2244"/>
            </a:lvl4pPr>
            <a:lvl5pPr algn="ctr">
              <a:defRPr sz="2244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9162343" y="2912736"/>
            <a:ext cx="2553454" cy="621580"/>
          </a:xfrm>
        </p:spPr>
        <p:txBody>
          <a:bodyPr lIns="182880" tIns="0" rIns="182880" bIns="0" anchor="ctr"/>
          <a:lstStyle>
            <a:lvl1pPr marL="0" indent="0" algn="ctr">
              <a:buNone/>
              <a:defRPr sz="2244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44"/>
            </a:lvl2pPr>
            <a:lvl3pPr algn="ctr">
              <a:defRPr sz="2244"/>
            </a:lvl3pPr>
            <a:lvl4pPr algn="ctr">
              <a:defRPr sz="2244"/>
            </a:lvl4pPr>
            <a:lvl5pPr algn="ctr">
              <a:defRPr sz="2244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533530" y="4777181"/>
            <a:ext cx="2553454" cy="282513"/>
          </a:xfrm>
        </p:spPr>
        <p:txBody>
          <a:bodyPr lIns="182880" tIns="0" rIns="182880" bIns="0"/>
          <a:lstStyle>
            <a:lvl1pPr marL="0" indent="0" algn="ctr">
              <a:spcBef>
                <a:spcPts val="612"/>
              </a:spcBef>
              <a:buNone/>
              <a:defRPr sz="204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351660" y="4777181"/>
            <a:ext cx="2553454" cy="282513"/>
          </a:xfrm>
        </p:spPr>
        <p:txBody>
          <a:bodyPr lIns="182880" tIns="0" rIns="182880" bIns="0"/>
          <a:lstStyle>
            <a:lvl1pPr marL="0" indent="0" algn="ctr">
              <a:spcBef>
                <a:spcPts val="612"/>
              </a:spcBef>
              <a:buNone/>
              <a:defRPr sz="204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171388" y="4777181"/>
            <a:ext cx="2553454" cy="282513"/>
          </a:xfrm>
        </p:spPr>
        <p:txBody>
          <a:bodyPr lIns="182880" tIns="0" rIns="182880" bIns="0"/>
          <a:lstStyle>
            <a:lvl1pPr marL="0" indent="0" algn="ctr">
              <a:spcBef>
                <a:spcPts val="612"/>
              </a:spcBef>
              <a:buNone/>
              <a:defRPr sz="204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09818" y="2912736"/>
            <a:ext cx="2553454" cy="621580"/>
          </a:xfrm>
        </p:spPr>
        <p:txBody>
          <a:bodyPr lIns="182880" tIns="0" rIns="182880" bIns="0" anchor="ctr"/>
          <a:lstStyle>
            <a:lvl1pPr marL="0" indent="0" algn="ctr">
              <a:buNone/>
              <a:defRPr sz="2244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44"/>
            </a:lvl2pPr>
            <a:lvl3pPr algn="ctr">
              <a:defRPr sz="2244"/>
            </a:lvl3pPr>
            <a:lvl4pPr algn="ctr">
              <a:defRPr sz="2244"/>
            </a:lvl4pPr>
            <a:lvl5pPr algn="ctr">
              <a:defRPr sz="2244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4989209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4728451" cy="69945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36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28451" cy="6994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28451" cy="699452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2095520"/>
            <a:ext cx="4721973" cy="499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3672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85502" y="2280102"/>
            <a:ext cx="6592910" cy="2219005"/>
          </a:xfrm>
        </p:spPr>
        <p:txBody>
          <a:bodyPr anchor="ctr"/>
          <a:lstStyle>
            <a:lvl1pPr algn="l">
              <a:lnSpc>
                <a:spcPct val="100000"/>
              </a:lnSpc>
              <a:defRPr sz="2448" baseline="0">
                <a:solidFill>
                  <a:schemeClr val="accent2"/>
                </a:solidFill>
              </a:defRPr>
            </a:lvl1pPr>
            <a:lvl2pPr algn="l">
              <a:defRPr sz="2448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48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48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48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2331491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492378" y="0"/>
            <a:ext cx="1492378" cy="766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28" b="0" dirty="0">
                <a:latin typeface="Gotham Medium" panose="02000604030000020004" pitchFamily="50" charset="0"/>
              </a:rPr>
              <a:t>This bullet list is </a:t>
            </a:r>
            <a:r>
              <a:rPr lang="en-US" sz="1428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28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28" b="0" dirty="0">
                <a:latin typeface="Gotham Medium" panose="02000604030000020004" pitchFamily="50" charset="0"/>
              </a:rPr>
              <a:t>with </a:t>
            </a:r>
            <a:r>
              <a:rPr lang="en-US" sz="1428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4577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Note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218237" y="0"/>
            <a:ext cx="6218238" cy="699452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3251" tIns="46626" rIns="93251" bIns="466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48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5966" y="790123"/>
            <a:ext cx="4999463" cy="1467068"/>
          </a:xfrm>
        </p:spPr>
        <p:txBody>
          <a:bodyPr/>
          <a:lstStyle>
            <a:lvl1pPr marL="289818" indent="-289818">
              <a:lnSpc>
                <a:spcPts val="204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2244" baseline="0">
                <a:solidFill>
                  <a:schemeClr val="tx1"/>
                </a:solidFill>
              </a:defRPr>
            </a:lvl1pPr>
            <a:lvl2pPr marL="289818" indent="0">
              <a:lnSpc>
                <a:spcPts val="2040"/>
              </a:lnSpc>
              <a:buFontTx/>
              <a:buNone/>
              <a:defRPr/>
            </a:lvl2pPr>
            <a:lvl3pPr marL="289818" indent="0">
              <a:buFontTx/>
              <a:buNone/>
              <a:defRPr/>
            </a:lvl3pPr>
            <a:lvl4pPr marL="289818" indent="0">
              <a:buFontTx/>
              <a:buNone/>
              <a:defRPr/>
            </a:lvl4pPr>
            <a:lvl5pPr marL="28981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5209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212751" y="2221953"/>
            <a:ext cx="3497759" cy="356634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48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464074" y="2221953"/>
            <a:ext cx="3497759" cy="356634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48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15398" y="2221953"/>
            <a:ext cx="3497759" cy="356634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48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86" y="600105"/>
            <a:ext cx="10995112" cy="445833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317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r="40044"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257" r:id="rId17"/>
    <p:sldLayoutId id="2147484258" r:id="rId18"/>
    <p:sldLayoutId id="2147484260" r:id="rId19"/>
    <p:sldLayoutId id="2147484299" r:id="rId20"/>
    <p:sldLayoutId id="2147484263" r:id="rId21"/>
    <p:sldLayoutId id="2147484366" r:id="rId22"/>
    <p:sldLayoutId id="2147484368" r:id="rId23"/>
    <p:sldLayoutId id="2147484369" r:id="rId24"/>
    <p:sldLayoutId id="2147484370" r:id="rId25"/>
    <p:sldLayoutId id="2147484371" r:id="rId26"/>
    <p:sldLayoutId id="2147484372" r:id="rId27"/>
    <p:sldLayoutId id="2147484374" r:id="rId28"/>
    <p:sldLayoutId id="2147484375" r:id="rId29"/>
    <p:sldLayoutId id="2147484376" r:id="rId30"/>
    <p:sldLayoutId id="2147484378" r:id="rId31"/>
    <p:sldLayoutId id="2147484380" r:id="rId32"/>
    <p:sldLayoutId id="2147484381" r:id="rId3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24" r:id="rId14"/>
    <p:sldLayoutId id="2147484325" r:id="rId15"/>
    <p:sldLayoutId id="2147484326" r:id="rId16"/>
    <p:sldLayoutId id="2147484327" r:id="rId17"/>
    <p:sldLayoutId id="2147484328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2.mp4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5.xml"/><Relationship Id="rId4" Type="http://schemas.openxmlformats.org/officeDocument/2006/relationships/video" Target="../media/media2.mp4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5.xml"/><Relationship Id="rId4" Type="http://schemas.openxmlformats.org/officeDocument/2006/relationships/video" Target="../media/media4.mp4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1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myignite.microsoft.com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5.png"/><Relationship Id="rId5" Type="http://schemas.openxmlformats.org/officeDocument/2006/relationships/image" Target="../media/image54.jpg"/><Relationship Id="rId4" Type="http://schemas.openxmlformats.org/officeDocument/2006/relationships/hyperlink" Target="https://aka.ms/ignite.mobileapp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1" y="1679645"/>
            <a:ext cx="11795631" cy="1828786"/>
          </a:xfrm>
        </p:spPr>
        <p:txBody>
          <a:bodyPr/>
          <a:lstStyle/>
          <a:p>
            <a:pPr fontAlgn="base"/>
            <a:r>
              <a:rPr lang="en-US" b="1" dirty="0"/>
              <a:t>Build Angular 2 Apps with </a:t>
            </a:r>
            <a:r>
              <a:rPr lang="en-US" b="1" dirty="0" err="1"/>
              <a:t>TypeScript</a:t>
            </a:r>
            <a:r>
              <a:rPr lang="en-US" b="1" dirty="0"/>
              <a:t> and Visual Studio Code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John Papa</a:t>
            </a:r>
          </a:p>
          <a:p>
            <a:r>
              <a:rPr lang="en-US" dirty="0"/>
              <a:t>Principal Architect</a:t>
            </a:r>
          </a:p>
          <a:p>
            <a:r>
              <a:rPr lang="en-US" dirty="0"/>
              <a:t>@</a:t>
            </a:r>
            <a:r>
              <a:rPr lang="en-US" dirty="0" err="1"/>
              <a:t>john_papa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676" y="296897"/>
            <a:ext cx="5943535" cy="5852095"/>
          </a:xfrm>
        </p:spPr>
        <p:txBody>
          <a:bodyPr anchor="t">
            <a:noAutofit/>
          </a:bodyPr>
          <a:lstStyle/>
          <a:p>
            <a:pPr algn="r"/>
            <a:r>
              <a:rPr lang="en-US" sz="3200" b="1" dirty="0"/>
              <a:t>John Papa</a:t>
            </a:r>
            <a:br>
              <a:rPr lang="en-US" sz="3200" b="1" dirty="0"/>
            </a:br>
            <a:r>
              <a:rPr lang="en-US" sz="3200" dirty="0"/>
              <a:t>@</a:t>
            </a:r>
            <a:r>
              <a:rPr lang="en-US" sz="3200" dirty="0" err="1"/>
              <a:t>john_papa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Google Developer Expert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MS Regional Director and MVP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 err="1"/>
              <a:t>Pluralsight</a:t>
            </a:r>
            <a:r>
              <a:rPr lang="en-US" sz="3200" dirty="0"/>
              <a:t> Author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Angular Style Guide &amp; Tour of Heroes</a:t>
            </a:r>
          </a:p>
        </p:txBody>
      </p:sp>
      <p:pic>
        <p:nvPicPr>
          <p:cNvPr id="3" name="Shape 3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1" y="0"/>
            <a:ext cx="6237448" cy="70547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7300058" y="6363196"/>
            <a:ext cx="4216771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36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http://jpapa.me/a2ps1stlook</a:t>
            </a:r>
            <a:r>
              <a:rPr lang="en-US" sz="183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2928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Choices</a:t>
            </a:r>
          </a:p>
        </p:txBody>
      </p:sp>
    </p:spTree>
    <p:extLst>
      <p:ext uri="{BB962C8B-B14F-4D97-AF65-F5344CB8AC3E}">
        <p14:creationId xmlns:p14="http://schemas.microsoft.com/office/powerpoint/2010/main" val="15858006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50106" y="2789407"/>
            <a:ext cx="6522203" cy="143671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01339" y="2957445"/>
            <a:ext cx="3963135" cy="1100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Angular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64818" y="3115154"/>
            <a:ext cx="1170765" cy="7642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040" dirty="0">
                <a:solidFill>
                  <a:schemeClr val="bg1"/>
                </a:solidFill>
              </a:rPr>
              <a:t>ES5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84456" y="3115154"/>
            <a:ext cx="2380018" cy="76421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40" dirty="0">
                <a:solidFill>
                  <a:schemeClr val="bg1"/>
                </a:solidFill>
              </a:rPr>
              <a:t>ES6/ES2015+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13346" y="3115154"/>
            <a:ext cx="2158963" cy="76421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40" dirty="0" err="1">
                <a:solidFill>
                  <a:schemeClr val="bg1"/>
                </a:solidFill>
              </a:rPr>
              <a:t>TypeScript</a:t>
            </a:r>
            <a:endParaRPr lang="en-US" sz="204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4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uses Familiar Concepts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554" y="3252431"/>
            <a:ext cx="3445195" cy="3445196"/>
          </a:xfrm>
        </p:spPr>
      </p:pic>
    </p:spTree>
    <p:extLst>
      <p:ext uri="{BB962C8B-B14F-4D97-AF65-F5344CB8AC3E}">
        <p14:creationId xmlns:p14="http://schemas.microsoft.com/office/powerpoint/2010/main" val="18165269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8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463871" y="2217116"/>
            <a:ext cx="3497759" cy="1676416"/>
          </a:xfrm>
          <a:solidFill>
            <a:schemeClr val="accent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Components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715195" y="2217116"/>
            <a:ext cx="3497759" cy="1676416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Familiar Concepts</a:t>
            </a:r>
          </a:p>
        </p:txBody>
      </p:sp>
    </p:spTree>
    <p:extLst>
      <p:ext uri="{BB962C8B-B14F-4D97-AF65-F5344CB8AC3E}">
        <p14:creationId xmlns:p14="http://schemas.microsoft.com/office/powerpoint/2010/main" val="770889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Text Placeholder 5"/>
          <p:cNvSpPr txBox="1">
            <a:spLocks/>
          </p:cNvSpPr>
          <p:nvPr/>
        </p:nvSpPr>
        <p:spPr>
          <a:xfrm>
            <a:off x="1077629" y="3292251"/>
            <a:ext cx="10272168" cy="1759474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 Component contains application logic that controls a region of the user interface that we call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7162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783" y="4943676"/>
            <a:ext cx="7331023" cy="13769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09589" y="2544900"/>
            <a:ext cx="188409" cy="41435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endParaRPr lang="en-US" sz="2040" dirty="0" err="1"/>
          </a:p>
        </p:txBody>
      </p:sp>
      <p:sp>
        <p:nvSpPr>
          <p:cNvPr id="54" name="Oval 53"/>
          <p:cNvSpPr/>
          <p:nvPr/>
        </p:nvSpPr>
        <p:spPr>
          <a:xfrm>
            <a:off x="6126205" y="1724056"/>
            <a:ext cx="757740" cy="757740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6100382" y="2035471"/>
            <a:ext cx="757740" cy="757740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sp>
        <p:nvSpPr>
          <p:cNvPr id="58" name="Content Placeholder 5"/>
          <p:cNvSpPr txBox="1">
            <a:spLocks/>
          </p:cNvSpPr>
          <p:nvPr/>
        </p:nvSpPr>
        <p:spPr>
          <a:xfrm>
            <a:off x="7345133" y="808039"/>
            <a:ext cx="5090460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59" name="Content Placeholder 5"/>
          <p:cNvSpPr txBox="1">
            <a:spLocks/>
          </p:cNvSpPr>
          <p:nvPr/>
        </p:nvSpPr>
        <p:spPr>
          <a:xfrm>
            <a:off x="7417677" y="808039"/>
            <a:ext cx="5017916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60" name="Content Placeholder 5"/>
          <p:cNvSpPr txBox="1">
            <a:spLocks/>
          </p:cNvSpPr>
          <p:nvPr/>
        </p:nvSpPr>
        <p:spPr>
          <a:xfrm>
            <a:off x="7417674" y="822216"/>
            <a:ext cx="5017919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Imports </a:t>
            </a:r>
            <a:r>
              <a:rPr lang="en-US" sz="2040" b="1" dirty="0">
                <a:solidFill>
                  <a:schemeClr val="tx1"/>
                </a:solidFill>
                <a:latin typeface="+mj-lt"/>
              </a:rPr>
              <a:t>(use other modules)</a:t>
            </a:r>
          </a:p>
        </p:txBody>
      </p:sp>
      <p:sp>
        <p:nvSpPr>
          <p:cNvPr id="61" name="Oval 60"/>
          <p:cNvSpPr/>
          <p:nvPr/>
        </p:nvSpPr>
        <p:spPr>
          <a:xfrm>
            <a:off x="2043032" y="1283860"/>
            <a:ext cx="558695" cy="55869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sp>
        <p:nvSpPr>
          <p:cNvPr id="62" name="Content Placeholder 5"/>
          <p:cNvSpPr txBox="1">
            <a:spLocks/>
          </p:cNvSpPr>
          <p:nvPr/>
        </p:nvSpPr>
        <p:spPr>
          <a:xfrm>
            <a:off x="7345133" y="2946602"/>
            <a:ext cx="5090460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63" name="Content Placeholder 5"/>
          <p:cNvSpPr txBox="1">
            <a:spLocks/>
          </p:cNvSpPr>
          <p:nvPr/>
        </p:nvSpPr>
        <p:spPr>
          <a:xfrm>
            <a:off x="7417677" y="2946602"/>
            <a:ext cx="5017916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64" name="Content Placeholder 5"/>
          <p:cNvSpPr txBox="1">
            <a:spLocks/>
          </p:cNvSpPr>
          <p:nvPr/>
        </p:nvSpPr>
        <p:spPr>
          <a:xfrm>
            <a:off x="7345133" y="2973487"/>
            <a:ext cx="5034832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Metadata</a:t>
            </a:r>
            <a:r>
              <a:rPr lang="en-US" sz="2040" b="1" dirty="0">
                <a:solidFill>
                  <a:schemeClr val="tx1"/>
                </a:solidFill>
                <a:latin typeface="+mj-lt"/>
              </a:rPr>
              <a:t> (describe </a:t>
            </a:r>
            <a:r>
              <a:rPr lang="en-US" sz="2040" b="1">
                <a:solidFill>
                  <a:schemeClr val="tx1"/>
                </a:solidFill>
                <a:latin typeface="+mj-lt"/>
              </a:rPr>
              <a:t>the component)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5" name="Content Placeholder 5"/>
          <p:cNvSpPr txBox="1">
            <a:spLocks/>
          </p:cNvSpPr>
          <p:nvPr/>
        </p:nvSpPr>
        <p:spPr>
          <a:xfrm>
            <a:off x="7345132" y="4488216"/>
            <a:ext cx="5090461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66" name="Content Placeholder 5"/>
          <p:cNvSpPr txBox="1">
            <a:spLocks/>
          </p:cNvSpPr>
          <p:nvPr/>
        </p:nvSpPr>
        <p:spPr>
          <a:xfrm>
            <a:off x="7417675" y="4488216"/>
            <a:ext cx="5017918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67" name="Content Placeholder 5"/>
          <p:cNvSpPr txBox="1">
            <a:spLocks/>
          </p:cNvSpPr>
          <p:nvPr/>
        </p:nvSpPr>
        <p:spPr>
          <a:xfrm>
            <a:off x="7417674" y="4502393"/>
            <a:ext cx="4962291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Class</a:t>
            </a:r>
            <a:r>
              <a:rPr lang="en-US" sz="2040" b="1" dirty="0">
                <a:solidFill>
                  <a:schemeClr val="tx1"/>
                </a:solidFill>
                <a:latin typeface="+mj-lt"/>
              </a:rPr>
              <a:t> (define the component)</a:t>
            </a:r>
          </a:p>
        </p:txBody>
      </p:sp>
      <p:sp>
        <p:nvSpPr>
          <p:cNvPr id="69" name="Oval 68"/>
          <p:cNvSpPr/>
          <p:nvPr/>
        </p:nvSpPr>
        <p:spPr>
          <a:xfrm>
            <a:off x="5299497" y="1655203"/>
            <a:ext cx="558695" cy="55869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4287864" y="4376601"/>
            <a:ext cx="4718469" cy="792274"/>
            <a:chOff x="7218291" y="4977570"/>
            <a:chExt cx="1983774" cy="776810"/>
          </a:xfrm>
        </p:grpSpPr>
        <p:cxnSp>
          <p:nvCxnSpPr>
            <p:cNvPr id="70" name="Elbow Connector 69"/>
            <p:cNvCxnSpPr/>
            <p:nvPr/>
          </p:nvCxnSpPr>
          <p:spPr>
            <a:xfrm rot="10800000" flipV="1">
              <a:off x="7218291" y="5315334"/>
              <a:ext cx="1308246" cy="439046"/>
            </a:xfrm>
            <a:prstGeom prst="bentConnector2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8526537" y="4977570"/>
              <a:ext cx="675528" cy="675528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66" name="Straight Arrow Connector 165"/>
          <p:cNvCxnSpPr>
            <a:stCxn id="62" idx="1"/>
          </p:cNvCxnSpPr>
          <p:nvPr/>
        </p:nvCxnSpPr>
        <p:spPr>
          <a:xfrm flipH="1" flipV="1">
            <a:off x="2596891" y="3191252"/>
            <a:ext cx="4746951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>
            <a:off x="2686277" y="700186"/>
            <a:ext cx="7121512" cy="792274"/>
            <a:chOff x="7218291" y="4977570"/>
            <a:chExt cx="1983774" cy="776810"/>
          </a:xfrm>
        </p:grpSpPr>
        <p:cxnSp>
          <p:nvCxnSpPr>
            <p:cNvPr id="174" name="Elbow Connector 173"/>
            <p:cNvCxnSpPr/>
            <p:nvPr/>
          </p:nvCxnSpPr>
          <p:spPr>
            <a:xfrm rot="10800000" flipV="1">
              <a:off x="7218291" y="5315334"/>
              <a:ext cx="1308246" cy="439046"/>
            </a:xfrm>
            <a:prstGeom prst="bentConnector2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/>
            <p:cNvSpPr/>
            <p:nvPr/>
          </p:nvSpPr>
          <p:spPr>
            <a:xfrm>
              <a:off x="8526537" y="4977570"/>
              <a:ext cx="675528" cy="675528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739" y="2990860"/>
            <a:ext cx="6536318" cy="17813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739" y="1476398"/>
            <a:ext cx="7048103" cy="1208247"/>
          </a:xfrm>
          <a:prstGeom prst="rect">
            <a:avLst/>
          </a:prstGeom>
        </p:spPr>
      </p:pic>
      <p:sp>
        <p:nvSpPr>
          <p:cNvPr id="29" name="Content Placeholder 5"/>
          <p:cNvSpPr txBox="1">
            <a:spLocks/>
          </p:cNvSpPr>
          <p:nvPr/>
        </p:nvSpPr>
        <p:spPr>
          <a:xfrm>
            <a:off x="672464" y="50632"/>
            <a:ext cx="3802000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0" name="Content Placeholder 5"/>
          <p:cNvSpPr txBox="1">
            <a:spLocks/>
          </p:cNvSpPr>
          <p:nvPr/>
        </p:nvSpPr>
        <p:spPr>
          <a:xfrm>
            <a:off x="672464" y="-1"/>
            <a:ext cx="3802000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1" name="Content Placeholder 5"/>
          <p:cNvSpPr txBox="1">
            <a:spLocks/>
          </p:cNvSpPr>
          <p:nvPr/>
        </p:nvSpPr>
        <p:spPr>
          <a:xfrm>
            <a:off x="672464" y="-1"/>
            <a:ext cx="3802001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bg2"/>
                </a:solidFill>
                <a:latin typeface="+mn-lt"/>
              </a:rPr>
              <a:t>Anatomy of a Component</a:t>
            </a:r>
          </a:p>
        </p:txBody>
      </p:sp>
    </p:spTree>
    <p:extLst>
      <p:ext uri="{BB962C8B-B14F-4D97-AF65-F5344CB8AC3E}">
        <p14:creationId xmlns:p14="http://schemas.microsoft.com/office/powerpoint/2010/main" val="612841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1"/>
          <p:cNvSpPr txBox="1">
            <a:spLocks/>
          </p:cNvSpPr>
          <p:nvPr/>
        </p:nvSpPr>
        <p:spPr>
          <a:xfrm>
            <a:off x="721463" y="1657964"/>
            <a:ext cx="10993552" cy="4618107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bg1"/>
            </a:solidFill>
          </a:ln>
        </p:spPr>
        <p:txBody>
          <a:bodyPr vert="horz" lIns="186521" tIns="0" rIns="186521" bIns="0" rtlCol="0" anchor="ctr">
            <a:noAutofit/>
          </a:bodyPr>
          <a:lstStyle>
            <a:lvl1pPr marL="0" indent="0" algn="ctr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200" b="0" i="0" kern="1200" baseline="0">
                <a:solidFill>
                  <a:schemeClr val="tx1"/>
                </a:solidFill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586003" indent="-288930" algn="ctr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2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ctr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2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ctr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2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ctr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2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2244">
                <a:solidFill>
                  <a:schemeClr val="bg1"/>
                </a:solidFill>
              </a:rPr>
              <a:t>App Component</a:t>
            </a:r>
            <a:endParaRPr lang="en-US" sz="2244" dirty="0">
              <a:solidFill>
                <a:schemeClr val="bg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0"/>
          </p:nvPr>
        </p:nvSpPr>
        <p:spPr>
          <a:xfrm>
            <a:off x="1035435" y="2460668"/>
            <a:ext cx="2239121" cy="3012694"/>
          </a:xfr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Nav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Component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our App from Components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3"/>
          </p:nvPr>
        </p:nvSpPr>
        <p:spPr>
          <a:xfrm>
            <a:off x="1035489" y="5473363"/>
            <a:ext cx="10346068" cy="310791"/>
          </a:xfr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Footer Component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/>
          </p:nvPr>
        </p:nvSpPr>
        <p:spPr>
          <a:xfrm>
            <a:off x="3274557" y="2460669"/>
            <a:ext cx="8107000" cy="3012693"/>
          </a:xfr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Content Component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7258" y="2149878"/>
            <a:ext cx="10344354" cy="310791"/>
          </a:xfrm>
          <a:solidFill>
            <a:schemeClr val="accent5"/>
          </a:solidFill>
          <a:ln w="25400">
            <a:solidFill>
              <a:schemeClr val="bg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Header Component</a:t>
            </a:r>
          </a:p>
        </p:txBody>
      </p:sp>
    </p:spTree>
    <p:extLst>
      <p:ext uri="{BB962C8B-B14F-4D97-AF65-F5344CB8AC3E}">
        <p14:creationId xmlns:p14="http://schemas.microsoft.com/office/powerpoint/2010/main" val="23428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10" grpId="0" build="p" animBg="1"/>
      <p:bldP spid="10" grpId="1" build="p" animBg="1"/>
      <p:bldP spid="11" grpId="0" build="p" animBg="1"/>
      <p:bldP spid="11" grpId="1" build="p" animBg="1"/>
      <p:bldP spid="12" grpId="0" build="p" animBg="1"/>
      <p:bldP spid="12" grpId="1" build="p" animBg="1"/>
      <p:bldP spid="8" grpId="0" build="p" animBg="1"/>
      <p:bldP spid="8" grpI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a </a:t>
            </a:r>
            <a:r>
              <a:rPr lang="en-US" dirty="0">
                <a:solidFill>
                  <a:schemeClr val="accent2"/>
                </a:solidFill>
              </a:rPr>
              <a:t>Component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672464" y="4942798"/>
            <a:ext cx="11078717" cy="1352550"/>
          </a:xfrm>
        </p:spPr>
        <p:txBody>
          <a:bodyPr/>
          <a:lstStyle/>
          <a:p>
            <a:pPr>
              <a:buNone/>
            </a:pPr>
            <a:r>
              <a:rPr lang="en-US" dirty="0"/>
              <a:t>Entry point for the app</a:t>
            </a:r>
          </a:p>
          <a:p>
            <a:pPr>
              <a:buNone/>
            </a:pPr>
            <a:r>
              <a:rPr lang="en-US" dirty="0"/>
              <a:t>This is where we start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252" y="1115052"/>
            <a:ext cx="12236761" cy="1573099"/>
          </a:xfrm>
          <a:prstGeom prst="rect">
            <a:avLst/>
          </a:prstGeom>
        </p:spPr>
      </p:pic>
      <p:sp>
        <p:nvSpPr>
          <p:cNvPr id="11" name="Content Placeholder 5"/>
          <p:cNvSpPr txBox="1">
            <a:spLocks/>
          </p:cNvSpPr>
          <p:nvPr/>
        </p:nvSpPr>
        <p:spPr>
          <a:xfrm>
            <a:off x="672464" y="50632"/>
            <a:ext cx="3802000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672464" y="-1"/>
            <a:ext cx="3802000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672464" y="-1"/>
            <a:ext cx="3802001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 err="1">
                <a:solidFill>
                  <a:schemeClr val="bg2"/>
                </a:solidFill>
                <a:latin typeface="+mn-lt"/>
              </a:rPr>
              <a:t>main.ts</a:t>
            </a:r>
            <a:endParaRPr lang="en-US" sz="2040" b="1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8980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759207" y="5800439"/>
            <a:ext cx="2185205" cy="350261"/>
            <a:chOff x="9086638" y="1251268"/>
            <a:chExt cx="2819964" cy="249379"/>
          </a:xfrm>
        </p:grpSpPr>
        <p:sp>
          <p:nvSpPr>
            <p:cNvPr id="48" name="Rectangle 47"/>
            <p:cNvSpPr/>
            <p:nvPr/>
          </p:nvSpPr>
          <p:spPr>
            <a:xfrm>
              <a:off x="9090218" y="1261643"/>
              <a:ext cx="2804313" cy="2390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 flipV="1">
              <a:off x="9086638" y="1251268"/>
              <a:ext cx="2819964" cy="33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Content Placeholder 5"/>
          <p:cNvSpPr txBox="1">
            <a:spLocks/>
          </p:cNvSpPr>
          <p:nvPr/>
        </p:nvSpPr>
        <p:spPr>
          <a:xfrm>
            <a:off x="-40513" y="5181922"/>
            <a:ext cx="6797670" cy="499745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4" name="Content Placeholder 5"/>
          <p:cNvSpPr txBox="1">
            <a:spLocks/>
          </p:cNvSpPr>
          <p:nvPr/>
        </p:nvSpPr>
        <p:spPr>
          <a:xfrm>
            <a:off x="-55085" y="3763513"/>
            <a:ext cx="6797670" cy="507450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3" name="Content Placeholder 5"/>
          <p:cNvSpPr txBox="1">
            <a:spLocks/>
          </p:cNvSpPr>
          <p:nvPr/>
        </p:nvSpPr>
        <p:spPr>
          <a:xfrm>
            <a:off x="-40512" y="546905"/>
            <a:ext cx="6797670" cy="507450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3148418" y="4365095"/>
            <a:ext cx="1238613" cy="381818"/>
            <a:chOff x="9086638" y="1228800"/>
            <a:chExt cx="2819964" cy="271847"/>
          </a:xfrm>
        </p:grpSpPr>
        <p:sp>
          <p:nvSpPr>
            <p:cNvPr id="58" name="Rectangle 57"/>
            <p:cNvSpPr/>
            <p:nvPr/>
          </p:nvSpPr>
          <p:spPr>
            <a:xfrm>
              <a:off x="9090218" y="1261643"/>
              <a:ext cx="2804313" cy="2390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 flipV="1">
              <a:off x="9086638" y="1228800"/>
              <a:ext cx="2819964" cy="33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516261" y="2575063"/>
            <a:ext cx="2337073" cy="381882"/>
            <a:chOff x="9090218" y="1228754"/>
            <a:chExt cx="2804313" cy="271893"/>
          </a:xfrm>
        </p:grpSpPr>
        <p:sp>
          <p:nvSpPr>
            <p:cNvPr id="31" name="Rectangle 30"/>
            <p:cNvSpPr/>
            <p:nvPr/>
          </p:nvSpPr>
          <p:spPr>
            <a:xfrm>
              <a:off x="9090218" y="1261643"/>
              <a:ext cx="2804313" cy="2390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H="1">
              <a:off x="9105869" y="1228754"/>
              <a:ext cx="2788662" cy="33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6641" y="4334119"/>
            <a:ext cx="4307444" cy="445973"/>
          </a:xfrm>
          <a:prstGeom prst="rect">
            <a:avLst/>
          </a:prstGeom>
        </p:spPr>
      </p:pic>
      <p:sp>
        <p:nvSpPr>
          <p:cNvPr id="43" name="Content Placeholder 5"/>
          <p:cNvSpPr txBox="1">
            <a:spLocks/>
          </p:cNvSpPr>
          <p:nvPr/>
        </p:nvSpPr>
        <p:spPr>
          <a:xfrm>
            <a:off x="7258984" y="520092"/>
            <a:ext cx="3158398" cy="534262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1938" dirty="0">
                <a:solidFill>
                  <a:schemeClr val="tx1"/>
                </a:solidFill>
                <a:latin typeface="+mj-lt"/>
                <a:ea typeface="Gotham-Book" charset="0"/>
                <a:cs typeface="Gotham-Book" charset="0"/>
              </a:rPr>
              <a:t>Component has logic</a:t>
            </a:r>
          </a:p>
        </p:txBody>
      </p:sp>
      <p:sp>
        <p:nvSpPr>
          <p:cNvPr id="44" name="Content Placeholder 5"/>
          <p:cNvSpPr txBox="1">
            <a:spLocks/>
          </p:cNvSpPr>
          <p:nvPr/>
        </p:nvSpPr>
        <p:spPr>
          <a:xfrm>
            <a:off x="882" y="546905"/>
            <a:ext cx="6797670" cy="50744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45" name="Content Placeholder 5"/>
          <p:cNvSpPr txBox="1">
            <a:spLocks/>
          </p:cNvSpPr>
          <p:nvPr/>
        </p:nvSpPr>
        <p:spPr>
          <a:xfrm>
            <a:off x="882" y="546905"/>
            <a:ext cx="6685736" cy="50744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46" name="Content Placeholder 5"/>
          <p:cNvSpPr txBox="1">
            <a:spLocks/>
          </p:cNvSpPr>
          <p:nvPr/>
        </p:nvSpPr>
        <p:spPr>
          <a:xfrm>
            <a:off x="752977" y="546904"/>
            <a:ext cx="3158398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 err="1">
                <a:solidFill>
                  <a:schemeClr val="bg2"/>
                </a:solidFill>
                <a:latin typeface="+mn-lt"/>
              </a:rPr>
              <a:t>story.component.ts</a:t>
            </a:r>
            <a:endParaRPr lang="en-US" sz="204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0" name="Content Placeholder 5"/>
          <p:cNvSpPr txBox="1">
            <a:spLocks/>
          </p:cNvSpPr>
          <p:nvPr/>
        </p:nvSpPr>
        <p:spPr>
          <a:xfrm>
            <a:off x="882" y="3763514"/>
            <a:ext cx="6797670" cy="50744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51" name="Content Placeholder 5"/>
          <p:cNvSpPr txBox="1">
            <a:spLocks/>
          </p:cNvSpPr>
          <p:nvPr/>
        </p:nvSpPr>
        <p:spPr>
          <a:xfrm>
            <a:off x="882" y="3763514"/>
            <a:ext cx="6685736" cy="50744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52" name="Content Placeholder 5"/>
          <p:cNvSpPr txBox="1">
            <a:spLocks/>
          </p:cNvSpPr>
          <p:nvPr/>
        </p:nvSpPr>
        <p:spPr>
          <a:xfrm>
            <a:off x="752976" y="3763513"/>
            <a:ext cx="4401109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>
                <a:solidFill>
                  <a:schemeClr val="bg2"/>
                </a:solidFill>
                <a:latin typeface="+mn-lt"/>
              </a:rPr>
              <a:t>story.component.html</a:t>
            </a:r>
            <a:endParaRPr lang="en-US" sz="204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3" name="Content Placeholder 5"/>
          <p:cNvSpPr txBox="1">
            <a:spLocks/>
          </p:cNvSpPr>
          <p:nvPr/>
        </p:nvSpPr>
        <p:spPr>
          <a:xfrm>
            <a:off x="882" y="5181924"/>
            <a:ext cx="6797670" cy="50744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54" name="Content Placeholder 5"/>
          <p:cNvSpPr txBox="1">
            <a:spLocks/>
          </p:cNvSpPr>
          <p:nvPr/>
        </p:nvSpPr>
        <p:spPr>
          <a:xfrm>
            <a:off x="882" y="5181924"/>
            <a:ext cx="6685736" cy="50744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55" name="Content Placeholder 5"/>
          <p:cNvSpPr txBox="1">
            <a:spLocks/>
          </p:cNvSpPr>
          <p:nvPr/>
        </p:nvSpPr>
        <p:spPr>
          <a:xfrm>
            <a:off x="752976" y="5181923"/>
            <a:ext cx="4401109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 err="1">
                <a:solidFill>
                  <a:schemeClr val="bg2"/>
                </a:solidFill>
                <a:latin typeface="+mn-lt"/>
              </a:rPr>
              <a:t>index.html</a:t>
            </a:r>
            <a:endParaRPr lang="en-US" sz="204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62" name="Content Placeholder 5"/>
          <p:cNvSpPr txBox="1">
            <a:spLocks/>
          </p:cNvSpPr>
          <p:nvPr/>
        </p:nvSpPr>
        <p:spPr>
          <a:xfrm>
            <a:off x="7258984" y="3736627"/>
            <a:ext cx="3158398" cy="534336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1938" dirty="0">
                <a:solidFill>
                  <a:schemeClr val="tx1"/>
                </a:solidFill>
                <a:latin typeface="+mj-lt"/>
                <a:ea typeface="Gotham-Book" charset="0"/>
                <a:cs typeface="Gotham-Book" charset="0"/>
              </a:rPr>
              <a:t>What is rendered</a:t>
            </a:r>
          </a:p>
        </p:txBody>
      </p:sp>
      <p:sp>
        <p:nvSpPr>
          <p:cNvPr id="77" name="Content Placeholder 5"/>
          <p:cNvSpPr txBox="1">
            <a:spLocks/>
          </p:cNvSpPr>
          <p:nvPr/>
        </p:nvSpPr>
        <p:spPr>
          <a:xfrm>
            <a:off x="7258985" y="4905803"/>
            <a:ext cx="4444223" cy="1059690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1938" dirty="0">
                <a:solidFill>
                  <a:schemeClr val="tx1"/>
                </a:solidFill>
                <a:latin typeface="+mj-lt"/>
                <a:ea typeface="Gotham-Book" charset="0"/>
                <a:cs typeface="Gotham-Book" charset="0"/>
              </a:rPr>
              <a:t>Where the component is placed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713" y="5861641"/>
            <a:ext cx="6515271" cy="3497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0350" y="1096143"/>
            <a:ext cx="5357447" cy="249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4320213"/>
            <a:ext cx="12436475" cy="2674312"/>
          </a:xfrm>
          <a:prstGeom prst="rect">
            <a:avLst/>
          </a:prstGeom>
          <a:solidFill>
            <a:srgbClr val="294E8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043" y="115827"/>
            <a:ext cx="4023316" cy="4016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310" y="222042"/>
            <a:ext cx="3974411" cy="3974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555" y="4503091"/>
            <a:ext cx="75311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1296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759206" y="5800439"/>
            <a:ext cx="6499778" cy="350261"/>
            <a:chOff x="9086638" y="1251268"/>
            <a:chExt cx="2819964" cy="249379"/>
          </a:xfrm>
        </p:grpSpPr>
        <p:sp>
          <p:nvSpPr>
            <p:cNvPr id="48" name="Rectangle 47"/>
            <p:cNvSpPr/>
            <p:nvPr/>
          </p:nvSpPr>
          <p:spPr>
            <a:xfrm>
              <a:off x="9090218" y="1261643"/>
              <a:ext cx="2804313" cy="2390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 flipV="1">
              <a:off x="9086638" y="1251268"/>
              <a:ext cx="2819964" cy="33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Content Placeholder 5"/>
          <p:cNvSpPr txBox="1">
            <a:spLocks/>
          </p:cNvSpPr>
          <p:nvPr/>
        </p:nvSpPr>
        <p:spPr>
          <a:xfrm>
            <a:off x="5637922" y="5181922"/>
            <a:ext cx="6797670" cy="499745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4" name="Content Placeholder 5"/>
          <p:cNvSpPr txBox="1">
            <a:spLocks/>
          </p:cNvSpPr>
          <p:nvPr/>
        </p:nvSpPr>
        <p:spPr>
          <a:xfrm>
            <a:off x="5652496" y="3763513"/>
            <a:ext cx="6797670" cy="507450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3" name="Content Placeholder 5"/>
          <p:cNvSpPr txBox="1">
            <a:spLocks/>
          </p:cNvSpPr>
          <p:nvPr/>
        </p:nvSpPr>
        <p:spPr>
          <a:xfrm>
            <a:off x="5652496" y="546905"/>
            <a:ext cx="6797670" cy="507450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3148418" y="4365095"/>
            <a:ext cx="1238613" cy="381818"/>
            <a:chOff x="9086638" y="1228800"/>
            <a:chExt cx="2819964" cy="271847"/>
          </a:xfrm>
        </p:grpSpPr>
        <p:sp>
          <p:nvSpPr>
            <p:cNvPr id="58" name="Rectangle 57"/>
            <p:cNvSpPr/>
            <p:nvPr/>
          </p:nvSpPr>
          <p:spPr>
            <a:xfrm>
              <a:off x="9090218" y="1261643"/>
              <a:ext cx="2804313" cy="2390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 flipV="1">
              <a:off x="9086638" y="1228800"/>
              <a:ext cx="2819964" cy="33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516261" y="2575063"/>
            <a:ext cx="2337071" cy="381882"/>
            <a:chOff x="9090218" y="1228754"/>
            <a:chExt cx="2804313" cy="271893"/>
          </a:xfrm>
        </p:grpSpPr>
        <p:sp>
          <p:nvSpPr>
            <p:cNvPr id="31" name="Rectangle 30"/>
            <p:cNvSpPr/>
            <p:nvPr/>
          </p:nvSpPr>
          <p:spPr>
            <a:xfrm>
              <a:off x="9090218" y="1261643"/>
              <a:ext cx="2804313" cy="2390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H="1">
              <a:off x="9105869" y="1228754"/>
              <a:ext cx="2788662" cy="33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Content Placeholder 5"/>
          <p:cNvSpPr txBox="1">
            <a:spLocks/>
          </p:cNvSpPr>
          <p:nvPr/>
        </p:nvSpPr>
        <p:spPr>
          <a:xfrm>
            <a:off x="7258984" y="520092"/>
            <a:ext cx="3158398" cy="534262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1938" dirty="0">
                <a:solidFill>
                  <a:schemeClr val="tx1"/>
                </a:solidFill>
                <a:latin typeface="+mj-lt"/>
                <a:ea typeface="Gotham-Book" charset="0"/>
                <a:cs typeface="Gotham-Book" charset="0"/>
              </a:rPr>
              <a:t>Component has logic</a:t>
            </a:r>
          </a:p>
        </p:txBody>
      </p:sp>
      <p:sp>
        <p:nvSpPr>
          <p:cNvPr id="44" name="Content Placeholder 5"/>
          <p:cNvSpPr txBox="1">
            <a:spLocks/>
          </p:cNvSpPr>
          <p:nvPr/>
        </p:nvSpPr>
        <p:spPr>
          <a:xfrm>
            <a:off x="882" y="546905"/>
            <a:ext cx="6797670" cy="50744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45" name="Content Placeholder 5"/>
          <p:cNvSpPr txBox="1">
            <a:spLocks/>
          </p:cNvSpPr>
          <p:nvPr/>
        </p:nvSpPr>
        <p:spPr>
          <a:xfrm>
            <a:off x="882" y="546905"/>
            <a:ext cx="6685736" cy="50744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46" name="Content Placeholder 5"/>
          <p:cNvSpPr txBox="1">
            <a:spLocks/>
          </p:cNvSpPr>
          <p:nvPr/>
        </p:nvSpPr>
        <p:spPr>
          <a:xfrm>
            <a:off x="752977" y="546904"/>
            <a:ext cx="3158398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 err="1">
                <a:solidFill>
                  <a:schemeClr val="bg2"/>
                </a:solidFill>
                <a:latin typeface="+mn-lt"/>
              </a:rPr>
              <a:t>story.component.ts</a:t>
            </a:r>
            <a:endParaRPr lang="en-US" sz="204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0" name="Content Placeholder 5"/>
          <p:cNvSpPr txBox="1">
            <a:spLocks/>
          </p:cNvSpPr>
          <p:nvPr/>
        </p:nvSpPr>
        <p:spPr>
          <a:xfrm>
            <a:off x="882" y="3763514"/>
            <a:ext cx="6797670" cy="50744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51" name="Content Placeholder 5"/>
          <p:cNvSpPr txBox="1">
            <a:spLocks/>
          </p:cNvSpPr>
          <p:nvPr/>
        </p:nvSpPr>
        <p:spPr>
          <a:xfrm>
            <a:off x="882" y="3763514"/>
            <a:ext cx="6685736" cy="50744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52" name="Content Placeholder 5"/>
          <p:cNvSpPr txBox="1">
            <a:spLocks/>
          </p:cNvSpPr>
          <p:nvPr/>
        </p:nvSpPr>
        <p:spPr>
          <a:xfrm>
            <a:off x="752976" y="3763513"/>
            <a:ext cx="4401109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>
                <a:solidFill>
                  <a:schemeClr val="bg2"/>
                </a:solidFill>
                <a:latin typeface="+mn-lt"/>
              </a:rPr>
              <a:t>story.component.html</a:t>
            </a:r>
            <a:endParaRPr lang="en-US" sz="204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3" name="Content Placeholder 5"/>
          <p:cNvSpPr txBox="1">
            <a:spLocks/>
          </p:cNvSpPr>
          <p:nvPr/>
        </p:nvSpPr>
        <p:spPr>
          <a:xfrm>
            <a:off x="882" y="5181924"/>
            <a:ext cx="6797670" cy="50744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54" name="Content Placeholder 5"/>
          <p:cNvSpPr txBox="1">
            <a:spLocks/>
          </p:cNvSpPr>
          <p:nvPr/>
        </p:nvSpPr>
        <p:spPr>
          <a:xfrm>
            <a:off x="882" y="5181924"/>
            <a:ext cx="6685736" cy="50744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55" name="Content Placeholder 5"/>
          <p:cNvSpPr txBox="1">
            <a:spLocks/>
          </p:cNvSpPr>
          <p:nvPr/>
        </p:nvSpPr>
        <p:spPr>
          <a:xfrm>
            <a:off x="752976" y="5181923"/>
            <a:ext cx="4401109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 err="1">
                <a:solidFill>
                  <a:schemeClr val="bg2"/>
                </a:solidFill>
                <a:latin typeface="+mn-lt"/>
              </a:rPr>
              <a:t>index.html</a:t>
            </a:r>
            <a:endParaRPr lang="en-US" sz="204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62" name="Content Placeholder 5"/>
          <p:cNvSpPr txBox="1">
            <a:spLocks/>
          </p:cNvSpPr>
          <p:nvPr/>
        </p:nvSpPr>
        <p:spPr>
          <a:xfrm>
            <a:off x="7258984" y="3736627"/>
            <a:ext cx="3158398" cy="534336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1938" dirty="0">
                <a:solidFill>
                  <a:schemeClr val="tx1"/>
                </a:solidFill>
                <a:latin typeface="+mj-lt"/>
                <a:ea typeface="Gotham-Book" charset="0"/>
                <a:cs typeface="Gotham-Book" charset="0"/>
              </a:rPr>
              <a:t>What is rendered</a:t>
            </a:r>
          </a:p>
        </p:txBody>
      </p:sp>
      <p:sp>
        <p:nvSpPr>
          <p:cNvPr id="77" name="Content Placeholder 5"/>
          <p:cNvSpPr txBox="1">
            <a:spLocks/>
          </p:cNvSpPr>
          <p:nvPr/>
        </p:nvSpPr>
        <p:spPr>
          <a:xfrm>
            <a:off x="7258985" y="4905803"/>
            <a:ext cx="4444223" cy="1059690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1938" dirty="0">
                <a:solidFill>
                  <a:schemeClr val="tx1"/>
                </a:solidFill>
                <a:latin typeface="+mj-lt"/>
                <a:ea typeface="Gotham-Book" charset="0"/>
                <a:cs typeface="Gotham-Book" charset="0"/>
              </a:rPr>
              <a:t>Where the component is placed</a:t>
            </a:r>
          </a:p>
        </p:txBody>
      </p:sp>
      <p:cxnSp>
        <p:nvCxnSpPr>
          <p:cNvPr id="3" name="Elbow Connector 2"/>
          <p:cNvCxnSpPr>
            <a:stCxn id="48" idx="3"/>
            <a:endCxn id="4" idx="6"/>
          </p:cNvCxnSpPr>
          <p:nvPr/>
        </p:nvCxnSpPr>
        <p:spPr>
          <a:xfrm flipH="1" flipV="1">
            <a:off x="6122104" y="1694387"/>
            <a:ext cx="1109058" cy="4288469"/>
          </a:xfrm>
          <a:prstGeom prst="bentConnector3">
            <a:avLst>
              <a:gd name="adj1" fmla="val -21022"/>
            </a:avLst>
          </a:prstGeom>
          <a:ln>
            <a:solidFill>
              <a:schemeClr val="accent5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364365" y="1315517"/>
            <a:ext cx="757740" cy="757740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6100382" y="1583737"/>
            <a:ext cx="757740" cy="757740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6170797" y="5065690"/>
            <a:ext cx="757740" cy="757740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164863" y="1694387"/>
            <a:ext cx="746046" cy="3052526"/>
            <a:chOff x="7624831" y="2384349"/>
            <a:chExt cx="590482" cy="3947273"/>
          </a:xfrm>
        </p:grpSpPr>
        <p:cxnSp>
          <p:nvCxnSpPr>
            <p:cNvPr id="37" name="Elbow Connector 36"/>
            <p:cNvCxnSpPr/>
            <p:nvPr/>
          </p:nvCxnSpPr>
          <p:spPr>
            <a:xfrm>
              <a:off x="7624831" y="2917633"/>
              <a:ext cx="69041" cy="3413989"/>
            </a:xfrm>
            <a:prstGeom prst="bentConnector3">
              <a:avLst>
                <a:gd name="adj1" fmla="val 3038580"/>
              </a:avLst>
            </a:prstGeom>
            <a:ln>
              <a:solidFill>
                <a:schemeClr val="accent5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7629525" y="2384349"/>
              <a:ext cx="585788" cy="585788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6641" y="4334119"/>
            <a:ext cx="4307444" cy="44597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713" y="5861641"/>
            <a:ext cx="6515271" cy="34972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0350" y="1096143"/>
            <a:ext cx="5357447" cy="249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68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1211287"/>
            <a:ext cx="8228299" cy="1181862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943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1077629" y="3200812"/>
            <a:ext cx="10272168" cy="1759474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Templates are mostly HTML, with a little help from Angular. They tell Angular how to render the Component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3116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9589" y="2544900"/>
            <a:ext cx="188409" cy="41435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endParaRPr lang="en-US" sz="2040" dirty="0" err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Templates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85931" y="4866660"/>
            <a:ext cx="11300868" cy="2440601"/>
          </a:xfrm>
        </p:spPr>
        <p:txBody>
          <a:bodyPr/>
          <a:lstStyle/>
          <a:p>
            <a:pPr>
              <a:spcBef>
                <a:spcPts val="1020"/>
              </a:spcBef>
              <a:buNone/>
            </a:pPr>
            <a:r>
              <a:rPr lang="en-US" dirty="0">
                <a:ea typeface="Gotham-Book" charset="0"/>
                <a:cs typeface="Gotham-Book" charset="0"/>
              </a:rPr>
              <a:t>HTML</a:t>
            </a:r>
          </a:p>
          <a:p>
            <a:pPr>
              <a:spcBef>
                <a:spcPts val="1020"/>
              </a:spcBef>
              <a:buNone/>
            </a:pPr>
            <a:r>
              <a:rPr lang="en-US" dirty="0">
                <a:ea typeface="Gotham-Book" charset="0"/>
                <a:cs typeface="Gotham-Book" charset="0"/>
              </a:rPr>
              <a:t>Directives, as needed</a:t>
            </a:r>
          </a:p>
          <a:p>
            <a:pPr>
              <a:spcBef>
                <a:spcPts val="1020"/>
              </a:spcBef>
              <a:buNone/>
            </a:pPr>
            <a:r>
              <a:rPr lang="en-US" dirty="0">
                <a:ea typeface="Gotham-Book" charset="0"/>
                <a:cs typeface="Gotham-Book" charset="0"/>
              </a:rPr>
              <a:t>Template Binding Syntax</a:t>
            </a:r>
          </a:p>
          <a:p>
            <a:pPr>
              <a:spcBef>
                <a:spcPts val="1020"/>
              </a:spcBef>
              <a:buNone/>
            </a:pPr>
            <a:endParaRPr lang="en-US" dirty="0">
              <a:ea typeface="Gotham-Book" charset="0"/>
              <a:cs typeface="Gotham-Book" charset="0"/>
            </a:endParaRPr>
          </a:p>
          <a:p>
            <a:pPr>
              <a:spcBef>
                <a:spcPts val="1020"/>
              </a:spcBef>
              <a:buNone/>
            </a:pPr>
            <a:endParaRPr lang="en-US" dirty="0">
              <a:ea typeface="Gotham-Book" charset="0"/>
              <a:cs typeface="Gotham-Book" charset="0"/>
            </a:endParaRPr>
          </a:p>
        </p:txBody>
      </p:sp>
      <p:cxnSp>
        <p:nvCxnSpPr>
          <p:cNvPr id="7" name="Elbow Connector 6"/>
          <p:cNvCxnSpPr>
            <a:stCxn id="13" idx="1"/>
            <a:endCxn id="4" idx="0"/>
          </p:cNvCxnSpPr>
          <p:nvPr/>
        </p:nvCxnSpPr>
        <p:spPr>
          <a:xfrm rot="10800000">
            <a:off x="2332631" y="817556"/>
            <a:ext cx="5697385" cy="40196"/>
          </a:xfrm>
          <a:prstGeom prst="bentConnector4">
            <a:avLst>
              <a:gd name="adj1" fmla="val 46230"/>
              <a:gd name="adj2" fmla="val 680041"/>
            </a:avLst>
          </a:prstGeom>
          <a:ln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5"/>
          <p:cNvSpPr txBox="1">
            <a:spLocks/>
          </p:cNvSpPr>
          <p:nvPr/>
        </p:nvSpPr>
        <p:spPr>
          <a:xfrm>
            <a:off x="8030015" y="604025"/>
            <a:ext cx="4405579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4" name="Content Placeholder 5"/>
          <p:cNvSpPr txBox="1">
            <a:spLocks/>
          </p:cNvSpPr>
          <p:nvPr/>
        </p:nvSpPr>
        <p:spPr>
          <a:xfrm>
            <a:off x="8102558" y="604025"/>
            <a:ext cx="4333035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8102557" y="618202"/>
            <a:ext cx="4144072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Directives    </a:t>
            </a:r>
            <a:r>
              <a:rPr lang="en-US" sz="2040" b="1" dirty="0">
                <a:solidFill>
                  <a:schemeClr val="tx1"/>
                </a:solidFill>
                <a:latin typeface="+mj-lt"/>
              </a:rPr>
              <a:t>(e.g. *</a:t>
            </a:r>
            <a:r>
              <a:rPr lang="en-US" sz="2040" b="1" dirty="0" err="1">
                <a:solidFill>
                  <a:schemeClr val="tx1"/>
                </a:solidFill>
                <a:latin typeface="+mj-lt"/>
              </a:rPr>
              <a:t>ngFor</a:t>
            </a:r>
            <a:r>
              <a:rPr lang="en-US" sz="2040" b="1" dirty="0">
                <a:solidFill>
                  <a:schemeClr val="tx1"/>
                </a:solidFill>
                <a:latin typeface="+mj-lt"/>
              </a:rPr>
              <a:t>)</a:t>
            </a:r>
          </a:p>
        </p:txBody>
      </p:sp>
      <p:sp>
        <p:nvSpPr>
          <p:cNvPr id="4" name="Oval 3"/>
          <p:cNvSpPr/>
          <p:nvPr/>
        </p:nvSpPr>
        <p:spPr>
          <a:xfrm>
            <a:off x="1903065" y="817554"/>
            <a:ext cx="859129" cy="412108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sp>
        <p:nvSpPr>
          <p:cNvPr id="25" name="Content Placeholder 5"/>
          <p:cNvSpPr txBox="1">
            <a:spLocks/>
          </p:cNvSpPr>
          <p:nvPr/>
        </p:nvSpPr>
        <p:spPr>
          <a:xfrm>
            <a:off x="8030015" y="1356100"/>
            <a:ext cx="4405579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8102558" y="1356100"/>
            <a:ext cx="4333035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8102557" y="1370277"/>
            <a:ext cx="4144072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Interpolation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Content Placeholder 5"/>
          <p:cNvSpPr txBox="1">
            <a:spLocks/>
          </p:cNvSpPr>
          <p:nvPr/>
        </p:nvSpPr>
        <p:spPr>
          <a:xfrm>
            <a:off x="8030015" y="2290441"/>
            <a:ext cx="4405579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2" name="Content Placeholder 5"/>
          <p:cNvSpPr txBox="1">
            <a:spLocks/>
          </p:cNvSpPr>
          <p:nvPr/>
        </p:nvSpPr>
        <p:spPr>
          <a:xfrm>
            <a:off x="8102558" y="2290441"/>
            <a:ext cx="4333035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3" name="Content Placeholder 5"/>
          <p:cNvSpPr txBox="1">
            <a:spLocks/>
          </p:cNvSpPr>
          <p:nvPr/>
        </p:nvSpPr>
        <p:spPr>
          <a:xfrm>
            <a:off x="8102557" y="2304618"/>
            <a:ext cx="4144072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Nested Component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299497" y="1203470"/>
            <a:ext cx="558695" cy="55869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cxnSp>
        <p:nvCxnSpPr>
          <p:cNvPr id="38" name="Elbow Connector 37"/>
          <p:cNvCxnSpPr>
            <a:stCxn id="29" idx="1"/>
            <a:endCxn id="39" idx="0"/>
          </p:cNvCxnSpPr>
          <p:nvPr/>
        </p:nvCxnSpPr>
        <p:spPr>
          <a:xfrm rot="10800000" flipV="1">
            <a:off x="6695725" y="2544166"/>
            <a:ext cx="1334290" cy="447786"/>
          </a:xfrm>
          <a:prstGeom prst="bentConnector2">
            <a:avLst/>
          </a:prstGeom>
          <a:ln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6416378" y="2991952"/>
            <a:ext cx="558695" cy="55869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204967" y="1185219"/>
            <a:ext cx="3152921" cy="381082"/>
            <a:chOff x="9090218" y="1261643"/>
            <a:chExt cx="2804313" cy="206583"/>
          </a:xfrm>
        </p:grpSpPr>
        <p:sp>
          <p:nvSpPr>
            <p:cNvPr id="43" name="Rectangle 42"/>
            <p:cNvSpPr/>
            <p:nvPr/>
          </p:nvSpPr>
          <p:spPr>
            <a:xfrm>
              <a:off x="9090218" y="1261643"/>
              <a:ext cx="2804313" cy="1864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flipH="1" flipV="1">
              <a:off x="9090218" y="1449581"/>
              <a:ext cx="2804313" cy="186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603" y="416982"/>
            <a:ext cx="7551496" cy="3069819"/>
          </a:xfrm>
          <a:prstGeom prst="rect">
            <a:avLst/>
          </a:prstGeom>
        </p:spPr>
      </p:pic>
      <p:cxnSp>
        <p:nvCxnSpPr>
          <p:cNvPr id="55" name="Elbow Connector 54"/>
          <p:cNvCxnSpPr/>
          <p:nvPr/>
        </p:nvCxnSpPr>
        <p:spPr>
          <a:xfrm rot="10800000" flipV="1">
            <a:off x="2345063" y="1600377"/>
            <a:ext cx="5684952" cy="40196"/>
          </a:xfrm>
          <a:prstGeom prst="bentConnector4">
            <a:avLst>
              <a:gd name="adj1" fmla="val 47344"/>
              <a:gd name="adj2" fmla="val 680041"/>
            </a:avLst>
          </a:prstGeom>
          <a:ln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075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9589" y="2544900"/>
            <a:ext cx="188409" cy="41435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endParaRPr lang="en-US" sz="2040" dirty="0" err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</a:t>
            </a:r>
            <a:r>
              <a:rPr lang="en-US" dirty="0">
                <a:solidFill>
                  <a:schemeClr val="accent2"/>
                </a:solidFill>
              </a:rPr>
              <a:t>Templates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85931" y="4866661"/>
            <a:ext cx="11300868" cy="1010770"/>
          </a:xfrm>
        </p:spPr>
        <p:txBody>
          <a:bodyPr/>
          <a:lstStyle/>
          <a:p>
            <a:pPr>
              <a:spcBef>
                <a:spcPts val="1020"/>
              </a:spcBef>
              <a:buNone/>
            </a:pPr>
            <a:r>
              <a:rPr lang="en-US" dirty="0" err="1">
                <a:solidFill>
                  <a:schemeClr val="accent2"/>
                </a:solidFill>
                <a:ea typeface="Gotham-Book" charset="0"/>
                <a:cs typeface="Gotham-Book" charset="0"/>
              </a:rPr>
              <a:t>templateUrl</a:t>
            </a:r>
            <a:r>
              <a:rPr lang="en-US" dirty="0">
                <a:solidFill>
                  <a:schemeClr val="accent2"/>
                </a:solidFill>
                <a:ea typeface="Gotham-Book" charset="0"/>
                <a:cs typeface="Gotham-Book" charset="0"/>
              </a:rPr>
              <a:t> </a:t>
            </a:r>
            <a:r>
              <a:rPr lang="en-US" dirty="0">
                <a:ea typeface="Gotham-Book" charset="0"/>
                <a:cs typeface="Gotham-Book" charset="0"/>
              </a:rPr>
              <a:t>links the Component to its Template</a:t>
            </a:r>
          </a:p>
          <a:p>
            <a:pPr>
              <a:spcBef>
                <a:spcPts val="1020"/>
              </a:spcBef>
            </a:pPr>
            <a:endParaRPr lang="en-US" dirty="0">
              <a:ea typeface="Gotham-Book" charset="0"/>
              <a:cs typeface="Gotham-Book" charset="0"/>
            </a:endParaRPr>
          </a:p>
        </p:txBody>
      </p:sp>
      <p:sp>
        <p:nvSpPr>
          <p:cNvPr id="22" name="Content Placeholder 5"/>
          <p:cNvSpPr txBox="1">
            <a:spLocks/>
          </p:cNvSpPr>
          <p:nvPr/>
        </p:nvSpPr>
        <p:spPr>
          <a:xfrm>
            <a:off x="7345133" y="970164"/>
            <a:ext cx="5090460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3" name="Content Placeholder 5"/>
          <p:cNvSpPr txBox="1">
            <a:spLocks/>
          </p:cNvSpPr>
          <p:nvPr/>
        </p:nvSpPr>
        <p:spPr>
          <a:xfrm>
            <a:off x="7417677" y="970164"/>
            <a:ext cx="5017916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4" name="Content Placeholder 5"/>
          <p:cNvSpPr txBox="1">
            <a:spLocks/>
          </p:cNvSpPr>
          <p:nvPr/>
        </p:nvSpPr>
        <p:spPr>
          <a:xfrm>
            <a:off x="7345133" y="997049"/>
            <a:ext cx="5034832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j-lt"/>
              </a:rPr>
              <a:t>Template </a:t>
            </a:r>
            <a:r>
              <a:rPr lang="en-US" sz="2040" b="1" dirty="0" err="1">
                <a:solidFill>
                  <a:schemeClr val="tx1"/>
                </a:solidFill>
                <a:latin typeface="+mj-lt"/>
              </a:rPr>
              <a:t>Url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202694" y="907626"/>
            <a:ext cx="1831157" cy="739973"/>
            <a:chOff x="7218291" y="4977570"/>
            <a:chExt cx="1983774" cy="776810"/>
          </a:xfrm>
        </p:grpSpPr>
        <p:cxnSp>
          <p:nvCxnSpPr>
            <p:cNvPr id="30" name="Elbow Connector 29"/>
            <p:cNvCxnSpPr/>
            <p:nvPr/>
          </p:nvCxnSpPr>
          <p:spPr>
            <a:xfrm rot="10800000" flipV="1">
              <a:off x="7218291" y="5315334"/>
              <a:ext cx="1308246" cy="439046"/>
            </a:xfrm>
            <a:prstGeom prst="bentConnector2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8526537" y="4977570"/>
              <a:ext cx="675528" cy="675528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758" y="253893"/>
            <a:ext cx="8071084" cy="2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00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80" y="1136181"/>
            <a:ext cx="11534830" cy="4722163"/>
          </a:xfrm>
        </p:spPr>
        <p:txBody>
          <a:bodyPr/>
          <a:lstStyle/>
          <a:p>
            <a:r>
              <a:rPr lang="en-US" dirty="0"/>
              <a:t>Components have templates, </a:t>
            </a:r>
            <a:br>
              <a:rPr lang="en-US" dirty="0"/>
            </a:br>
            <a:r>
              <a:rPr lang="en-US" dirty="0"/>
              <a:t>which may use other components</a:t>
            </a:r>
          </a:p>
        </p:txBody>
      </p:sp>
    </p:spTree>
    <p:extLst>
      <p:ext uri="{BB962C8B-B14F-4D97-AF65-F5344CB8AC3E}">
        <p14:creationId xmlns:p14="http://schemas.microsoft.com/office/powerpoint/2010/main" val="252158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1078356" y="3292251"/>
            <a:ext cx="10994557" cy="1759474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We use Metadata to tell Angular about the objects we build.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94110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716179" y="1428035"/>
            <a:ext cx="6582323" cy="1246275"/>
            <a:chOff x="9090218" y="1251267"/>
            <a:chExt cx="2880654" cy="249380"/>
          </a:xfrm>
        </p:grpSpPr>
        <p:sp>
          <p:nvSpPr>
            <p:cNvPr id="12" name="Rectangle 11"/>
            <p:cNvSpPr/>
            <p:nvPr/>
          </p:nvSpPr>
          <p:spPr>
            <a:xfrm>
              <a:off x="9090218" y="1261643"/>
              <a:ext cx="2804313" cy="2390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flipH="1" flipV="1">
              <a:off x="11894531" y="1251267"/>
              <a:ext cx="76341" cy="2493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6709589" y="2544900"/>
            <a:ext cx="188409" cy="41435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endParaRPr lang="en-US" sz="2040" dirty="0" err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Declaring </a:t>
            </a:r>
            <a:r>
              <a:rPr lang="en-US" dirty="0"/>
              <a:t>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85931" y="4866660"/>
            <a:ext cx="11300868" cy="2392963"/>
          </a:xfrm>
        </p:spPr>
        <p:txBody>
          <a:bodyPr/>
          <a:lstStyle/>
          <a:p>
            <a:pPr>
              <a:spcBef>
                <a:spcPts val="1020"/>
              </a:spcBef>
              <a:buNone/>
            </a:pPr>
            <a:r>
              <a:rPr lang="en-US" dirty="0">
                <a:ea typeface="Gotham-Book" charset="0"/>
                <a:cs typeface="Gotham-Book" charset="0"/>
              </a:rPr>
              <a:t>We tell Angular what </a:t>
            </a:r>
            <a:r>
              <a:rPr lang="en-US" dirty="0">
                <a:solidFill>
                  <a:schemeClr val="accent2"/>
                </a:solidFill>
                <a:ea typeface="Gotham-Book" charset="0"/>
                <a:cs typeface="Gotham-Book" charset="0"/>
              </a:rPr>
              <a:t>&lt;my-character-list&gt; </a:t>
            </a:r>
            <a:r>
              <a:rPr lang="en-US" dirty="0">
                <a:ea typeface="Gotham-Book" charset="0"/>
                <a:cs typeface="Gotham-Book" charset="0"/>
              </a:rPr>
              <a:t>and </a:t>
            </a:r>
            <a:r>
              <a:rPr lang="en-US" dirty="0">
                <a:solidFill>
                  <a:schemeClr val="accent2"/>
                </a:solidFill>
                <a:ea typeface="Gotham-Book" charset="0"/>
                <a:cs typeface="Gotham-Book" charset="0"/>
              </a:rPr>
              <a:t>&lt;my-character&gt; </a:t>
            </a:r>
            <a:r>
              <a:rPr lang="en-US" dirty="0">
                <a:ea typeface="Gotham-Book" charset="0"/>
                <a:cs typeface="Gotham-Book" charset="0"/>
              </a:rPr>
              <a:t>are</a:t>
            </a:r>
          </a:p>
          <a:p>
            <a:pPr>
              <a:spcBef>
                <a:spcPts val="1020"/>
              </a:spcBef>
              <a:buNone/>
            </a:pPr>
            <a:r>
              <a:rPr lang="en-US" dirty="0" err="1">
                <a:solidFill>
                  <a:schemeClr val="accent2"/>
                </a:solidFill>
                <a:ea typeface="Gotham-Book" charset="0"/>
                <a:cs typeface="Gotham-Book" charset="0"/>
              </a:rPr>
              <a:t>BrowserModule</a:t>
            </a:r>
            <a:r>
              <a:rPr lang="en-US" dirty="0">
                <a:solidFill>
                  <a:schemeClr val="accent2"/>
                </a:solidFill>
                <a:ea typeface="Gotham-Book" charset="0"/>
                <a:cs typeface="Gotham-Book" charset="0"/>
              </a:rPr>
              <a:t> </a:t>
            </a:r>
            <a:r>
              <a:rPr lang="en-US" dirty="0">
                <a:ea typeface="Gotham-Book" charset="0"/>
                <a:cs typeface="Gotham-Book" charset="0"/>
              </a:rPr>
              <a:t>includes </a:t>
            </a:r>
            <a:r>
              <a:rPr lang="en-US" dirty="0" err="1">
                <a:solidFill>
                  <a:schemeClr val="accent2"/>
                </a:solidFill>
                <a:ea typeface="Gotham-Book" charset="0"/>
                <a:cs typeface="Gotham-Book" charset="0"/>
              </a:rPr>
              <a:t>CommonModule</a:t>
            </a:r>
            <a:endParaRPr lang="en-US" dirty="0">
              <a:solidFill>
                <a:schemeClr val="accent2"/>
              </a:solidFill>
              <a:ea typeface="Gotham-Book" charset="0"/>
              <a:cs typeface="Gotham-Book" charset="0"/>
            </a:endParaRPr>
          </a:p>
          <a:p>
            <a:pPr>
              <a:spcBef>
                <a:spcPts val="1020"/>
              </a:spcBef>
              <a:buNone/>
            </a:pPr>
            <a:r>
              <a:rPr lang="en-US" dirty="0">
                <a:ea typeface="Gotham-Book" charset="0"/>
                <a:cs typeface="Gotham-Book" charset="0"/>
              </a:rPr>
              <a:t>Built-in directives like </a:t>
            </a:r>
            <a:r>
              <a:rPr lang="en-US" dirty="0">
                <a:solidFill>
                  <a:schemeClr val="accent2"/>
                </a:solidFill>
                <a:ea typeface="Gotham-Book" charset="0"/>
                <a:cs typeface="Gotham-Book" charset="0"/>
              </a:rPr>
              <a:t>*</a:t>
            </a:r>
            <a:r>
              <a:rPr lang="en-US" dirty="0" err="1">
                <a:solidFill>
                  <a:schemeClr val="accent2"/>
                </a:solidFill>
                <a:ea typeface="Gotham-Book" charset="0"/>
                <a:cs typeface="Gotham-Book" charset="0"/>
              </a:rPr>
              <a:t>ngFor</a:t>
            </a:r>
            <a:r>
              <a:rPr lang="en-US" dirty="0">
                <a:solidFill>
                  <a:schemeClr val="accent2"/>
                </a:solidFill>
                <a:ea typeface="Gotham-Book" charset="0"/>
                <a:cs typeface="Gotham-Book" charset="0"/>
              </a:rPr>
              <a:t> </a:t>
            </a:r>
            <a:r>
              <a:rPr lang="en-US" dirty="0">
                <a:ea typeface="Gotham-Book" charset="0"/>
                <a:cs typeface="Gotham-Book" charset="0"/>
              </a:rPr>
              <a:t>and </a:t>
            </a:r>
            <a:r>
              <a:rPr lang="en-US" dirty="0" err="1">
                <a:solidFill>
                  <a:schemeClr val="accent2"/>
                </a:solidFill>
                <a:ea typeface="Gotham-Book" charset="0"/>
                <a:cs typeface="Gotham-Book" charset="0"/>
              </a:rPr>
              <a:t>ngClass</a:t>
            </a:r>
            <a:r>
              <a:rPr lang="en-US" dirty="0">
                <a:solidFill>
                  <a:schemeClr val="accent2"/>
                </a:solidFill>
                <a:ea typeface="Gotham-Book" charset="0"/>
                <a:cs typeface="Gotham-Book" charset="0"/>
              </a:rPr>
              <a:t> </a:t>
            </a:r>
            <a:r>
              <a:rPr lang="en-US" dirty="0">
                <a:ea typeface="Gotham-Book" charset="0"/>
                <a:cs typeface="Gotham-Book" charset="0"/>
              </a:rPr>
              <a:t>are in </a:t>
            </a:r>
            <a:r>
              <a:rPr lang="en-US" dirty="0" err="1">
                <a:ea typeface="Gotham-Book" charset="0"/>
                <a:cs typeface="Gotham-Book" charset="0"/>
              </a:rPr>
              <a:t>CommonModule</a:t>
            </a:r>
            <a:endParaRPr lang="en-US" dirty="0">
              <a:ea typeface="Gotham-Book" charset="0"/>
              <a:cs typeface="Gotham-Book" charset="0"/>
            </a:endParaRPr>
          </a:p>
          <a:p>
            <a:pPr>
              <a:spcBef>
                <a:spcPts val="1020"/>
              </a:spcBef>
              <a:buNone/>
            </a:pPr>
            <a:endParaRPr lang="en-US" dirty="0">
              <a:ea typeface="Gotham-Book" charset="0"/>
              <a:cs typeface="Gotham-Book" charset="0"/>
            </a:endParaRPr>
          </a:p>
          <a:p>
            <a:pPr>
              <a:spcBef>
                <a:spcPts val="1020"/>
              </a:spcBef>
              <a:buNone/>
            </a:pPr>
            <a:endParaRPr lang="en-US" dirty="0">
              <a:ea typeface="Gotham-Book" charset="0"/>
              <a:cs typeface="Gotham-Book" charset="0"/>
            </a:endParaRPr>
          </a:p>
        </p:txBody>
      </p:sp>
      <p:cxnSp>
        <p:nvCxnSpPr>
          <p:cNvPr id="15" name="Elbow Connector 14"/>
          <p:cNvCxnSpPr>
            <a:stCxn id="14" idx="1"/>
            <a:endCxn id="16" idx="1"/>
          </p:cNvCxnSpPr>
          <p:nvPr/>
        </p:nvCxnSpPr>
        <p:spPr>
          <a:xfrm flipV="1">
            <a:off x="7298502" y="1630774"/>
            <a:ext cx="1036919" cy="420393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5"/>
          <p:cNvSpPr txBox="1">
            <a:spLocks/>
          </p:cNvSpPr>
          <p:nvPr/>
        </p:nvSpPr>
        <p:spPr>
          <a:xfrm>
            <a:off x="8335421" y="1294338"/>
            <a:ext cx="4173037" cy="672872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7" name="Content Placeholder 5"/>
          <p:cNvSpPr txBox="1">
            <a:spLocks/>
          </p:cNvSpPr>
          <p:nvPr/>
        </p:nvSpPr>
        <p:spPr>
          <a:xfrm>
            <a:off x="8501940" y="1294338"/>
            <a:ext cx="4003599" cy="672872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8" name="Content Placeholder 5"/>
          <p:cNvSpPr txBox="1">
            <a:spLocks/>
          </p:cNvSpPr>
          <p:nvPr/>
        </p:nvSpPr>
        <p:spPr>
          <a:xfrm>
            <a:off x="8510887" y="1294339"/>
            <a:ext cx="3829003" cy="667416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j-lt"/>
              </a:rPr>
              <a:t>Declare these to our app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464" y="845146"/>
            <a:ext cx="4997139" cy="2793161"/>
          </a:xfrm>
          <a:prstGeom prst="rect">
            <a:avLst/>
          </a:prstGeom>
        </p:spPr>
      </p:pic>
      <p:sp>
        <p:nvSpPr>
          <p:cNvPr id="13" name="Content Placeholder 5"/>
          <p:cNvSpPr txBox="1">
            <a:spLocks/>
          </p:cNvSpPr>
          <p:nvPr/>
        </p:nvSpPr>
        <p:spPr>
          <a:xfrm>
            <a:off x="672464" y="50632"/>
            <a:ext cx="3802000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672464" y="-1"/>
            <a:ext cx="3802000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0" name="Content Placeholder 5"/>
          <p:cNvSpPr txBox="1">
            <a:spLocks/>
          </p:cNvSpPr>
          <p:nvPr/>
        </p:nvSpPr>
        <p:spPr>
          <a:xfrm>
            <a:off x="672464" y="-1"/>
            <a:ext cx="3802001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 err="1">
                <a:solidFill>
                  <a:schemeClr val="bg2"/>
                </a:solidFill>
                <a:latin typeface="+mn-lt"/>
              </a:rPr>
              <a:t>app.module.ts</a:t>
            </a:r>
            <a:endParaRPr lang="en-US" sz="2040" b="1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2173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accent2"/>
                </a:solidFill>
              </a:rPr>
              <a:t>Examining a Component and its Metadata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4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489505" y="49094"/>
            <a:ext cx="8946088" cy="1007508"/>
            <a:chOff x="3420529" y="219592"/>
            <a:chExt cx="8771471" cy="987843"/>
          </a:xfrm>
        </p:grpSpPr>
        <p:grpSp>
          <p:nvGrpSpPr>
            <p:cNvPr id="24" name="Group 23"/>
            <p:cNvGrpSpPr/>
            <p:nvPr/>
          </p:nvGrpSpPr>
          <p:grpSpPr>
            <a:xfrm>
              <a:off x="4310404" y="219592"/>
              <a:ext cx="7881596" cy="239004"/>
              <a:chOff x="4530324" y="1261643"/>
              <a:chExt cx="7881596" cy="23900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4548850" y="1261643"/>
                <a:ext cx="7863070" cy="2390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6521" tIns="186521" rIns="186521" bIns="186521" rtlCol="0" anchor="ctr"/>
              <a:lstStyle/>
              <a:p>
                <a:pPr algn="ctr">
                  <a:spcBef>
                    <a:spcPts val="612"/>
                  </a:spcBef>
                </a:pPr>
                <a:endParaRPr lang="en-US" sz="204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4530324" y="1261643"/>
                <a:ext cx="73152" cy="23900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6521" tIns="186521" rIns="186521" bIns="186521" rtlCol="0" anchor="ctr"/>
              <a:lstStyle/>
              <a:p>
                <a:pPr algn="ctr">
                  <a:spcBef>
                    <a:spcPts val="612"/>
                  </a:spcBef>
                </a:pPr>
                <a:endParaRPr lang="en-US" sz="204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9" name="Elbow Connector 8"/>
            <p:cNvCxnSpPr/>
            <p:nvPr/>
          </p:nvCxnSpPr>
          <p:spPr>
            <a:xfrm rot="10800000" flipV="1">
              <a:off x="3420529" y="304369"/>
              <a:ext cx="874692" cy="90306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397094" y="2003446"/>
            <a:ext cx="8038498" cy="243762"/>
            <a:chOff x="4530324" y="1261643"/>
            <a:chExt cx="7881596" cy="239004"/>
          </a:xfrm>
        </p:grpSpPr>
        <p:sp>
          <p:nvSpPr>
            <p:cNvPr id="20" name="Rectangle 19"/>
            <p:cNvSpPr/>
            <p:nvPr/>
          </p:nvSpPr>
          <p:spPr>
            <a:xfrm>
              <a:off x="4548850" y="1261643"/>
              <a:ext cx="7863070" cy="2390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30324" y="1261643"/>
              <a:ext cx="73152" cy="2390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Elbow Connector 21"/>
          <p:cNvCxnSpPr>
            <a:stCxn id="13" idx="3"/>
            <a:endCxn id="20" idx="1"/>
          </p:cNvCxnSpPr>
          <p:nvPr/>
        </p:nvCxnSpPr>
        <p:spPr>
          <a:xfrm flipV="1">
            <a:off x="3636855" y="2125328"/>
            <a:ext cx="779135" cy="1518295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882" y="310428"/>
            <a:ext cx="3635973" cy="2038788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-111052" y="310428"/>
            <a:ext cx="3635973" cy="2038788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331106" y="310428"/>
            <a:ext cx="3158398" cy="1954649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448" b="1" dirty="0">
                <a:solidFill>
                  <a:schemeClr val="tx1"/>
                </a:solidFill>
                <a:latin typeface="+mn-lt"/>
              </a:rPr>
              <a:t>Decorators</a:t>
            </a:r>
          </a:p>
          <a:p>
            <a:pPr>
              <a:spcBef>
                <a:spcPts val="1020"/>
              </a:spcBef>
            </a:pPr>
            <a:r>
              <a:rPr lang="en-US" sz="1938" dirty="0">
                <a:solidFill>
                  <a:schemeClr val="tx1"/>
                </a:solidFill>
                <a:latin typeface="+mj-lt"/>
                <a:ea typeface="Gotham-Book" charset="0"/>
                <a:cs typeface="Gotham-Book" charset="0"/>
              </a:rPr>
              <a:t>The @ is a decorator that provides metadata describing the Component</a:t>
            </a:r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882" y="2624229"/>
            <a:ext cx="3635973" cy="2038788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4" name="Content Placeholder 5"/>
          <p:cNvSpPr txBox="1">
            <a:spLocks/>
          </p:cNvSpPr>
          <p:nvPr/>
        </p:nvSpPr>
        <p:spPr>
          <a:xfrm>
            <a:off x="-111052" y="2624229"/>
            <a:ext cx="3635973" cy="2038788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331106" y="2624229"/>
            <a:ext cx="3158398" cy="1954649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448" b="1" dirty="0">
                <a:solidFill>
                  <a:schemeClr val="tx1"/>
                </a:solidFill>
                <a:latin typeface="+mn-lt"/>
              </a:rPr>
              <a:t>Component</a:t>
            </a:r>
          </a:p>
          <a:p>
            <a:pPr>
              <a:spcBef>
                <a:spcPts val="612"/>
              </a:spcBef>
            </a:pPr>
            <a:r>
              <a:rPr lang="en-US" sz="1938" dirty="0">
                <a:solidFill>
                  <a:schemeClr val="tx1"/>
                </a:solidFill>
                <a:latin typeface="+mj-lt"/>
              </a:rPr>
              <a:t>Component definition class. Controls a patch of screen real estate that we call a 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5014" y="-1"/>
            <a:ext cx="705257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28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273" y="-1"/>
            <a:ext cx="533792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0150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621393" y="879016"/>
            <a:ext cx="7814199" cy="546541"/>
            <a:chOff x="4530324" y="1261643"/>
            <a:chExt cx="7661675" cy="239004"/>
          </a:xfrm>
        </p:grpSpPr>
        <p:sp>
          <p:nvSpPr>
            <p:cNvPr id="23" name="Rectangle 22"/>
            <p:cNvSpPr/>
            <p:nvPr/>
          </p:nvSpPr>
          <p:spPr>
            <a:xfrm>
              <a:off x="4548850" y="1261643"/>
              <a:ext cx="7643149" cy="2390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530324" y="1261643"/>
              <a:ext cx="73152" cy="2390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Content Placeholder 5"/>
          <p:cNvSpPr txBox="1">
            <a:spLocks/>
          </p:cNvSpPr>
          <p:nvPr/>
        </p:nvSpPr>
        <p:spPr>
          <a:xfrm>
            <a:off x="882" y="310428"/>
            <a:ext cx="3635973" cy="2038788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-111052" y="310428"/>
            <a:ext cx="3635973" cy="2038788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331106" y="310428"/>
            <a:ext cx="3158398" cy="1954649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448" b="1" dirty="0">
                <a:solidFill>
                  <a:schemeClr val="tx1"/>
                </a:solidFill>
                <a:latin typeface="+mn-lt"/>
              </a:rPr>
              <a:t>Template</a:t>
            </a:r>
            <a:br>
              <a:rPr lang="en-US" sz="2448" b="1" dirty="0">
                <a:solidFill>
                  <a:schemeClr val="tx1"/>
                </a:solidFill>
                <a:latin typeface="+mn-lt"/>
              </a:rPr>
            </a:br>
            <a:r>
              <a:rPr lang="en-US" sz="2448" b="1" dirty="0">
                <a:solidFill>
                  <a:schemeClr val="tx1"/>
                </a:solidFill>
                <a:latin typeface="+mn-lt"/>
              </a:rPr>
              <a:t>and Styles</a:t>
            </a:r>
          </a:p>
          <a:p>
            <a:pPr>
              <a:spcBef>
                <a:spcPts val="1020"/>
              </a:spcBef>
            </a:pPr>
            <a:r>
              <a:rPr lang="en-US" sz="1938" dirty="0">
                <a:solidFill>
                  <a:schemeClr val="tx1"/>
                </a:solidFill>
                <a:latin typeface="+mj-lt"/>
                <a:ea typeface="Gotham-Book" charset="0"/>
                <a:cs typeface="Gotham-Book" charset="0"/>
              </a:rPr>
              <a:t>Tells the Component where to find them.</a:t>
            </a:r>
          </a:p>
        </p:txBody>
      </p:sp>
      <p:cxnSp>
        <p:nvCxnSpPr>
          <p:cNvPr id="17" name="Elbow Connector 16"/>
          <p:cNvCxnSpPr>
            <a:stCxn id="11" idx="3"/>
          </p:cNvCxnSpPr>
          <p:nvPr/>
        </p:nvCxnSpPr>
        <p:spPr>
          <a:xfrm flipV="1">
            <a:off x="3636855" y="1027044"/>
            <a:ext cx="991628" cy="302779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5014" y="-1"/>
            <a:ext cx="705257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7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636855" y="1213243"/>
            <a:ext cx="8798737" cy="470132"/>
            <a:chOff x="3565004" y="-2360"/>
            <a:chExt cx="8626996" cy="460956"/>
          </a:xfrm>
        </p:grpSpPr>
        <p:grpSp>
          <p:nvGrpSpPr>
            <p:cNvPr id="24" name="Group 23"/>
            <p:cNvGrpSpPr/>
            <p:nvPr/>
          </p:nvGrpSpPr>
          <p:grpSpPr>
            <a:xfrm>
              <a:off x="4310404" y="219592"/>
              <a:ext cx="7881596" cy="239004"/>
              <a:chOff x="4530324" y="1261643"/>
              <a:chExt cx="7881596" cy="23900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4548850" y="1261643"/>
                <a:ext cx="7863070" cy="2390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6521" tIns="186521" rIns="186521" bIns="186521" rtlCol="0" anchor="ctr"/>
              <a:lstStyle/>
              <a:p>
                <a:pPr algn="ctr">
                  <a:spcBef>
                    <a:spcPts val="612"/>
                  </a:spcBef>
                </a:pPr>
                <a:endParaRPr lang="en-US" sz="204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4530324" y="1261643"/>
                <a:ext cx="73152" cy="23900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6521" tIns="186521" rIns="186521" bIns="186521" rtlCol="0" anchor="ctr"/>
              <a:lstStyle/>
              <a:p>
                <a:pPr algn="ctr">
                  <a:spcBef>
                    <a:spcPts val="612"/>
                  </a:spcBef>
                </a:pPr>
                <a:endParaRPr lang="en-US" sz="204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9" name="Elbow Connector 8"/>
            <p:cNvCxnSpPr>
              <a:stCxn id="25" idx="1"/>
              <a:endCxn id="11" idx="3"/>
            </p:cNvCxnSpPr>
            <p:nvPr/>
          </p:nvCxnSpPr>
          <p:spPr>
            <a:xfrm rot="10800000">
              <a:off x="3565004" y="-2360"/>
              <a:ext cx="763927" cy="34145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5"/>
          <p:cNvSpPr txBox="1">
            <a:spLocks/>
          </p:cNvSpPr>
          <p:nvPr/>
        </p:nvSpPr>
        <p:spPr>
          <a:xfrm>
            <a:off x="882" y="310428"/>
            <a:ext cx="3635973" cy="2038788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-111052" y="310428"/>
            <a:ext cx="3635973" cy="2038788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331106" y="310428"/>
            <a:ext cx="3158398" cy="1954649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448" b="1" dirty="0">
                <a:solidFill>
                  <a:schemeClr val="tx1"/>
                </a:solidFill>
                <a:latin typeface="+mn-lt"/>
              </a:rPr>
              <a:t>Providers</a:t>
            </a:r>
          </a:p>
          <a:p>
            <a:pPr>
              <a:spcBef>
                <a:spcPts val="1020"/>
              </a:spcBef>
            </a:pPr>
            <a:r>
              <a:rPr lang="en-US" sz="1938" dirty="0">
                <a:solidFill>
                  <a:schemeClr val="tx1"/>
                </a:solidFill>
                <a:latin typeface="+mj-lt"/>
                <a:ea typeface="Gotham-Book" charset="0"/>
                <a:cs typeface="Gotham-Book" charset="0"/>
              </a:rPr>
              <a:t>These services will be registered with this component’s injector. Only do this once.</a:t>
            </a:r>
          </a:p>
        </p:txBody>
      </p:sp>
      <p:sp>
        <p:nvSpPr>
          <p:cNvPr id="30" name="Content Placeholder 5"/>
          <p:cNvSpPr txBox="1">
            <a:spLocks/>
          </p:cNvSpPr>
          <p:nvPr/>
        </p:nvSpPr>
        <p:spPr>
          <a:xfrm>
            <a:off x="882" y="2624229"/>
            <a:ext cx="3635973" cy="2038788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1" name="Content Placeholder 5"/>
          <p:cNvSpPr txBox="1">
            <a:spLocks/>
          </p:cNvSpPr>
          <p:nvPr/>
        </p:nvSpPr>
        <p:spPr>
          <a:xfrm>
            <a:off x="-111052" y="2624229"/>
            <a:ext cx="3635973" cy="2038788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2" name="Content Placeholder 5"/>
          <p:cNvSpPr txBox="1">
            <a:spLocks/>
          </p:cNvSpPr>
          <p:nvPr/>
        </p:nvSpPr>
        <p:spPr>
          <a:xfrm>
            <a:off x="331106" y="2624229"/>
            <a:ext cx="3305748" cy="1954649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1020"/>
              </a:spcBef>
            </a:pPr>
            <a:r>
              <a:rPr lang="en-US" sz="1938" dirty="0">
                <a:solidFill>
                  <a:schemeClr val="tx1"/>
                </a:solidFill>
                <a:latin typeface="+mj-lt"/>
              </a:rPr>
              <a:t>Generally, prefer registering providers in angular modules to registering in components.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5014" y="-1"/>
            <a:ext cx="705257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0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397094" y="3661527"/>
            <a:ext cx="8038498" cy="243762"/>
            <a:chOff x="4530324" y="1261643"/>
            <a:chExt cx="7881596" cy="239004"/>
          </a:xfrm>
        </p:grpSpPr>
        <p:sp>
          <p:nvSpPr>
            <p:cNvPr id="20" name="Rectangle 19"/>
            <p:cNvSpPr/>
            <p:nvPr/>
          </p:nvSpPr>
          <p:spPr>
            <a:xfrm>
              <a:off x="4548850" y="1261643"/>
              <a:ext cx="7863070" cy="2390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30324" y="1261643"/>
              <a:ext cx="73152" cy="2390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Elbow Connector 21"/>
          <p:cNvCxnSpPr>
            <a:stCxn id="13" idx="3"/>
            <a:endCxn id="20" idx="1"/>
          </p:cNvCxnSpPr>
          <p:nvPr/>
        </p:nvCxnSpPr>
        <p:spPr>
          <a:xfrm>
            <a:off x="3636855" y="3643624"/>
            <a:ext cx="779135" cy="139785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5"/>
          <p:cNvSpPr txBox="1">
            <a:spLocks/>
          </p:cNvSpPr>
          <p:nvPr/>
        </p:nvSpPr>
        <p:spPr>
          <a:xfrm>
            <a:off x="882" y="2624229"/>
            <a:ext cx="3635973" cy="2038788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4" name="Content Placeholder 5"/>
          <p:cNvSpPr txBox="1">
            <a:spLocks/>
          </p:cNvSpPr>
          <p:nvPr/>
        </p:nvSpPr>
        <p:spPr>
          <a:xfrm>
            <a:off x="-111052" y="2624229"/>
            <a:ext cx="3635973" cy="2038788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331106" y="2624229"/>
            <a:ext cx="3158398" cy="1954649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448" b="1">
                <a:solidFill>
                  <a:schemeClr val="tx1"/>
                </a:solidFill>
                <a:latin typeface="+mn-lt"/>
              </a:rPr>
              <a:t>Injection</a:t>
            </a:r>
            <a:endParaRPr lang="en-US" sz="2448" b="1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020"/>
              </a:spcBef>
            </a:pPr>
            <a:r>
              <a:rPr lang="en-US" sz="1938" dirty="0">
                <a:solidFill>
                  <a:schemeClr val="tx1"/>
                </a:solidFill>
                <a:latin typeface="+mj-lt"/>
              </a:rPr>
              <a:t>Inject a Service into another object.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5014" y="-1"/>
            <a:ext cx="705257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3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397094" y="2818580"/>
            <a:ext cx="8038498" cy="558416"/>
            <a:chOff x="4530324" y="1261643"/>
            <a:chExt cx="7881596" cy="239004"/>
          </a:xfrm>
        </p:grpSpPr>
        <p:sp>
          <p:nvSpPr>
            <p:cNvPr id="21" name="Rectangle 20"/>
            <p:cNvSpPr/>
            <p:nvPr/>
          </p:nvSpPr>
          <p:spPr>
            <a:xfrm>
              <a:off x="4548850" y="1261643"/>
              <a:ext cx="7863070" cy="2390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530324" y="1261643"/>
              <a:ext cx="73152" cy="2390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Elbow Connector 27"/>
          <p:cNvCxnSpPr>
            <a:stCxn id="13" idx="3"/>
            <a:endCxn id="27" idx="1"/>
          </p:cNvCxnSpPr>
          <p:nvPr/>
        </p:nvCxnSpPr>
        <p:spPr>
          <a:xfrm flipV="1">
            <a:off x="3636855" y="3097788"/>
            <a:ext cx="760239" cy="751665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5014" y="-1"/>
            <a:ext cx="7052571" cy="6994525"/>
          </a:xfrm>
          <a:prstGeom prst="rect">
            <a:avLst/>
          </a:prstGeom>
        </p:spPr>
      </p:pic>
      <p:sp>
        <p:nvSpPr>
          <p:cNvPr id="13" name="Content Placeholder 5"/>
          <p:cNvSpPr txBox="1">
            <a:spLocks/>
          </p:cNvSpPr>
          <p:nvPr/>
        </p:nvSpPr>
        <p:spPr>
          <a:xfrm>
            <a:off x="882" y="2830059"/>
            <a:ext cx="3635973" cy="2038788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4" name="Content Placeholder 5"/>
          <p:cNvSpPr txBox="1">
            <a:spLocks/>
          </p:cNvSpPr>
          <p:nvPr/>
        </p:nvSpPr>
        <p:spPr>
          <a:xfrm>
            <a:off x="-111052" y="2830059"/>
            <a:ext cx="3635973" cy="2038788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331106" y="2830059"/>
            <a:ext cx="3158398" cy="1954649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lvl="0" defTabSz="932742">
              <a:spcBef>
                <a:spcPts val="612"/>
              </a:spcBef>
              <a:buSzTx/>
            </a:pPr>
            <a:r>
              <a:rPr lang="en-US" sz="2448" b="1" dirty="0">
                <a:solidFill>
                  <a:srgbClr val="505050"/>
                </a:solidFill>
                <a:latin typeface="Segoe UI"/>
                <a:ea typeface=""/>
                <a:cs typeface=""/>
              </a:rPr>
              <a:t>Properties</a:t>
            </a:r>
          </a:p>
          <a:p>
            <a:pPr lvl="0" defTabSz="932742">
              <a:spcBef>
                <a:spcPts val="1020"/>
              </a:spcBef>
              <a:buSzTx/>
            </a:pPr>
            <a:r>
              <a:rPr lang="en-US" sz="1938" dirty="0">
                <a:solidFill>
                  <a:srgbClr val="505050"/>
                </a:solidFill>
                <a:latin typeface="Segoe UI Light"/>
                <a:ea typeface="Gotham-Book" charset="0"/>
                <a:cs typeface="Gotham-Book" charset="0"/>
              </a:rPr>
              <a:t>Component exposes properties that can be bound to its Template</a:t>
            </a:r>
          </a:p>
        </p:txBody>
      </p:sp>
    </p:spTree>
    <p:extLst>
      <p:ext uri="{BB962C8B-B14F-4D97-AF65-F5344CB8AC3E}">
        <p14:creationId xmlns:p14="http://schemas.microsoft.com/office/powerpoint/2010/main" val="1083968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397094" y="5607442"/>
            <a:ext cx="8038498" cy="243762"/>
            <a:chOff x="4530324" y="1261643"/>
            <a:chExt cx="7881596" cy="239004"/>
          </a:xfrm>
        </p:grpSpPr>
        <p:sp>
          <p:nvSpPr>
            <p:cNvPr id="21" name="Rectangle 20"/>
            <p:cNvSpPr/>
            <p:nvPr/>
          </p:nvSpPr>
          <p:spPr>
            <a:xfrm>
              <a:off x="4548850" y="1261643"/>
              <a:ext cx="7863070" cy="2390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530324" y="1261643"/>
              <a:ext cx="73152" cy="2390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Elbow Connector 27"/>
          <p:cNvCxnSpPr>
            <a:stCxn id="13" idx="3"/>
            <a:endCxn id="27" idx="1"/>
          </p:cNvCxnSpPr>
          <p:nvPr/>
        </p:nvCxnSpPr>
        <p:spPr>
          <a:xfrm>
            <a:off x="3636855" y="2870754"/>
            <a:ext cx="760239" cy="2858569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5014" y="-1"/>
            <a:ext cx="7052571" cy="6994525"/>
          </a:xfrm>
          <a:prstGeom prst="rect">
            <a:avLst/>
          </a:prstGeom>
        </p:spPr>
      </p:pic>
      <p:sp>
        <p:nvSpPr>
          <p:cNvPr id="13" name="Content Placeholder 5"/>
          <p:cNvSpPr txBox="1">
            <a:spLocks/>
          </p:cNvSpPr>
          <p:nvPr/>
        </p:nvSpPr>
        <p:spPr>
          <a:xfrm>
            <a:off x="882" y="1851360"/>
            <a:ext cx="3635973" cy="2038788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4" name="Content Placeholder 5"/>
          <p:cNvSpPr txBox="1">
            <a:spLocks/>
          </p:cNvSpPr>
          <p:nvPr/>
        </p:nvSpPr>
        <p:spPr>
          <a:xfrm>
            <a:off x="-111052" y="1851360"/>
            <a:ext cx="3635973" cy="2038788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331106" y="1851360"/>
            <a:ext cx="3158398" cy="1954649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lvl="0" defTabSz="932742">
              <a:spcBef>
                <a:spcPts val="612"/>
              </a:spcBef>
              <a:buSzTx/>
            </a:pPr>
            <a:r>
              <a:rPr lang="en-US" sz="2448" b="1" dirty="0">
                <a:solidFill>
                  <a:srgbClr val="505050"/>
                </a:solidFill>
                <a:latin typeface="Segoe UI"/>
                <a:ea typeface=""/>
                <a:cs typeface=""/>
              </a:rPr>
              <a:t>Actions</a:t>
            </a:r>
          </a:p>
          <a:p>
            <a:pPr lvl="0" defTabSz="932742">
              <a:spcBef>
                <a:spcPts val="1020"/>
              </a:spcBef>
              <a:buSzTx/>
            </a:pPr>
            <a:r>
              <a:rPr lang="en-US" sz="1938" dirty="0">
                <a:solidFill>
                  <a:srgbClr val="505050"/>
                </a:solidFill>
                <a:latin typeface="Segoe UI Light"/>
                <a:ea typeface="Gotham-Book" charset="0"/>
                <a:cs typeface="Gotham-Book" charset="0"/>
              </a:rPr>
              <a:t>Functions can be exposed, bound and called by the Template to handle events </a:t>
            </a:r>
          </a:p>
          <a:p>
            <a:pPr lvl="0" defTabSz="932742">
              <a:spcBef>
                <a:spcPts val="612"/>
              </a:spcBef>
              <a:buSzTx/>
            </a:pPr>
            <a:endParaRPr lang="en-US" sz="1938" dirty="0">
              <a:solidFill>
                <a:srgbClr val="505050"/>
              </a:solidFill>
              <a:latin typeface="Segoe UI Light"/>
              <a:ea typeface="Gotham-Book" charset="0"/>
              <a:cs typeface="Gotham-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936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1211287"/>
            <a:ext cx="8228299" cy="3176254"/>
          </a:xfrm>
        </p:spPr>
        <p:txBody>
          <a:bodyPr/>
          <a:lstStyle/>
          <a:p>
            <a:r>
              <a:rPr lang="en-US" dirty="0"/>
              <a:t>Components</a:t>
            </a:r>
            <a:br>
              <a:rPr lang="en-US" dirty="0"/>
            </a:br>
            <a:r>
              <a:rPr lang="en-US" dirty="0"/>
              <a:t>Templates</a:t>
            </a:r>
            <a:br>
              <a:rPr lang="en-US" dirty="0"/>
            </a:br>
            <a:r>
              <a:rPr lang="en-US" dirty="0"/>
              <a:t>Metadata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74638" y="4678817"/>
            <a:ext cx="8229599" cy="738664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7627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Binding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1067696" y="3205066"/>
            <a:ext cx="10271125" cy="18466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use data binding to help coordinate communication between a Component and its Template.</a:t>
            </a:r>
          </a:p>
        </p:txBody>
      </p:sp>
    </p:spTree>
    <p:extLst>
      <p:ext uri="{BB962C8B-B14F-4D97-AF65-F5344CB8AC3E}">
        <p14:creationId xmlns:p14="http://schemas.microsoft.com/office/powerpoint/2010/main" val="129971540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File_CSS_Code-orange_CLASUZ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28067" y="1923478"/>
            <a:ext cx="1991675" cy="2390008"/>
          </a:xfrm>
          <a:prstGeom prst="rect">
            <a:avLst/>
          </a:prstGeom>
        </p:spPr>
      </p:pic>
      <p:pic>
        <p:nvPicPr>
          <p:cNvPr id="12" name="Monitor_Code_WW6VUj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0689" y="2028490"/>
            <a:ext cx="2284996" cy="22849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1950" y="952702"/>
            <a:ext cx="1826527" cy="446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44" dirty="0"/>
              <a:t>{{expression}}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08881" y="2214459"/>
            <a:ext cx="3192661" cy="446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44" dirty="0"/>
              <a:t>[property] = “expression”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7727" y="3480774"/>
            <a:ext cx="2774972" cy="446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44" dirty="0"/>
              <a:t>(event) = “statement”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13849" y="4765388"/>
            <a:ext cx="3182721" cy="446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44" dirty="0"/>
              <a:t>[(</a:t>
            </a:r>
            <a:r>
              <a:rPr lang="en-US" sz="2244" dirty="0" err="1"/>
              <a:t>ngModel</a:t>
            </a:r>
            <a:r>
              <a:rPr lang="en-US" sz="2244" dirty="0"/>
              <a:t>)] = “property”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56092" y="4512646"/>
            <a:ext cx="1466061" cy="4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40" dirty="0"/>
              <a:t>Component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2033" y="4512646"/>
            <a:ext cx="757292" cy="4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40" dirty="0"/>
              <a:t>DOM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676437" y="1508743"/>
            <a:ext cx="5019599" cy="0"/>
          </a:xfrm>
          <a:prstGeom prst="straightConnector1">
            <a:avLst/>
          </a:prstGeom>
          <a:ln w="38100" cap="rnd">
            <a:solidFill>
              <a:schemeClr val="accent2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676437" y="2779644"/>
            <a:ext cx="5019599" cy="0"/>
          </a:xfrm>
          <a:prstGeom prst="straightConnector1">
            <a:avLst/>
          </a:prstGeom>
          <a:ln w="38100" cap="rnd">
            <a:solidFill>
              <a:schemeClr val="accent2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676437" y="4050544"/>
            <a:ext cx="5019599" cy="0"/>
          </a:xfrm>
          <a:prstGeom prst="straightConnector1">
            <a:avLst/>
          </a:prstGeom>
          <a:ln w="38100" cap="rnd">
            <a:solidFill>
              <a:schemeClr val="accent2"/>
            </a:solidFill>
            <a:prstDash val="sysDot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676437" y="5321445"/>
            <a:ext cx="5019599" cy="0"/>
          </a:xfrm>
          <a:prstGeom prst="straightConnector1">
            <a:avLst/>
          </a:prstGeom>
          <a:ln w="38100" cap="rnd">
            <a:solidFill>
              <a:schemeClr val="accent2"/>
            </a:solidFill>
            <a:prstDash val="sysDot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168991" y="836600"/>
            <a:ext cx="6080208" cy="5039075"/>
            <a:chOff x="3106271" y="2019883"/>
            <a:chExt cx="5961529" cy="2541494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106271" y="2019883"/>
              <a:ext cx="0" cy="254149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067800" y="2019883"/>
              <a:ext cx="0" cy="254149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4366987" y="1572690"/>
            <a:ext cx="3876449" cy="39593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r>
              <a:rPr lang="en-US" sz="204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Interpolation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366986" y="2847132"/>
            <a:ext cx="3876449" cy="39593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r>
              <a:rPr lang="en-US" sz="204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One Way Binding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367351" y="4117763"/>
            <a:ext cx="3876084" cy="36741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r>
              <a:rPr lang="en-US" sz="204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Event Binding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366986" y="5379534"/>
            <a:ext cx="3876449" cy="37654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r>
              <a:rPr lang="en-US" sz="204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Two Way Binding</a:t>
            </a:r>
          </a:p>
        </p:txBody>
      </p:sp>
    </p:spTree>
    <p:extLst>
      <p:ext uri="{BB962C8B-B14F-4D97-AF65-F5344CB8AC3E}">
        <p14:creationId xmlns:p14="http://schemas.microsoft.com/office/powerpoint/2010/main" val="183046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9293" y="3692727"/>
            <a:ext cx="1242535" cy="4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40" dirty="0"/>
              <a:t>Metadata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17316" y="2141532"/>
            <a:ext cx="1186490" cy="4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40" dirty="0"/>
              <a:t>Template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77530" y="5693308"/>
            <a:ext cx="1466061" cy="4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40" dirty="0"/>
              <a:t>Component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5258153" y="2892442"/>
            <a:ext cx="1904814" cy="1296871"/>
          </a:xfrm>
          <a:custGeom>
            <a:avLst/>
            <a:gdLst>
              <a:gd name="connsiteX0" fmla="*/ 0 w 539826"/>
              <a:gd name="connsiteY0" fmla="*/ 0 h 862785"/>
              <a:gd name="connsiteX1" fmla="*/ 539826 w 539826"/>
              <a:gd name="connsiteY1" fmla="*/ 0 h 862785"/>
              <a:gd name="connsiteX2" fmla="*/ 539826 w 539826"/>
              <a:gd name="connsiteY2" fmla="*/ 862785 h 862785"/>
              <a:gd name="connsiteX3" fmla="*/ 0 w 539826"/>
              <a:gd name="connsiteY3" fmla="*/ 862785 h 862785"/>
              <a:gd name="connsiteX4" fmla="*/ 0 w 539826"/>
              <a:gd name="connsiteY4" fmla="*/ 0 h 862785"/>
              <a:gd name="connsiteX0" fmla="*/ 0 w 539826"/>
              <a:gd name="connsiteY0" fmla="*/ 0 h 862785"/>
              <a:gd name="connsiteX1" fmla="*/ 539826 w 539826"/>
              <a:gd name="connsiteY1" fmla="*/ 0 h 862785"/>
              <a:gd name="connsiteX2" fmla="*/ 539826 w 539826"/>
              <a:gd name="connsiteY2" fmla="*/ 862785 h 862785"/>
              <a:gd name="connsiteX3" fmla="*/ 0 w 539826"/>
              <a:gd name="connsiteY3" fmla="*/ 862785 h 862785"/>
              <a:gd name="connsiteX4" fmla="*/ 0 w 539826"/>
              <a:gd name="connsiteY4" fmla="*/ 286438 h 862785"/>
              <a:gd name="connsiteX5" fmla="*/ 0 w 539826"/>
              <a:gd name="connsiteY5" fmla="*/ 0 h 862785"/>
              <a:gd name="connsiteX0" fmla="*/ 0 w 539826"/>
              <a:gd name="connsiteY0" fmla="*/ 0 h 862785"/>
              <a:gd name="connsiteX1" fmla="*/ 275422 w 539826"/>
              <a:gd name="connsiteY1" fmla="*/ 0 h 862785"/>
              <a:gd name="connsiteX2" fmla="*/ 539826 w 539826"/>
              <a:gd name="connsiteY2" fmla="*/ 0 h 862785"/>
              <a:gd name="connsiteX3" fmla="*/ 539826 w 539826"/>
              <a:gd name="connsiteY3" fmla="*/ 862785 h 862785"/>
              <a:gd name="connsiteX4" fmla="*/ 0 w 539826"/>
              <a:gd name="connsiteY4" fmla="*/ 862785 h 862785"/>
              <a:gd name="connsiteX5" fmla="*/ 0 w 539826"/>
              <a:gd name="connsiteY5" fmla="*/ 286438 h 862785"/>
              <a:gd name="connsiteX6" fmla="*/ 0 w 539826"/>
              <a:gd name="connsiteY6" fmla="*/ 0 h 862785"/>
              <a:gd name="connsiteX0" fmla="*/ 11017 w 550843"/>
              <a:gd name="connsiteY0" fmla="*/ 0 h 862785"/>
              <a:gd name="connsiteX1" fmla="*/ 286439 w 550843"/>
              <a:gd name="connsiteY1" fmla="*/ 0 h 862785"/>
              <a:gd name="connsiteX2" fmla="*/ 550843 w 550843"/>
              <a:gd name="connsiteY2" fmla="*/ 0 h 862785"/>
              <a:gd name="connsiteX3" fmla="*/ 550843 w 550843"/>
              <a:gd name="connsiteY3" fmla="*/ 862785 h 862785"/>
              <a:gd name="connsiteX4" fmla="*/ 11017 w 550843"/>
              <a:gd name="connsiteY4" fmla="*/ 862785 h 862785"/>
              <a:gd name="connsiteX5" fmla="*/ 0 w 550843"/>
              <a:gd name="connsiteY5" fmla="*/ 539826 h 862785"/>
              <a:gd name="connsiteX6" fmla="*/ 11017 w 550843"/>
              <a:gd name="connsiteY6" fmla="*/ 286438 h 862785"/>
              <a:gd name="connsiteX7" fmla="*/ 11017 w 550843"/>
              <a:gd name="connsiteY7" fmla="*/ 0 h 862785"/>
              <a:gd name="connsiteX0" fmla="*/ 1685581 w 2225407"/>
              <a:gd name="connsiteY0" fmla="*/ 0 h 862785"/>
              <a:gd name="connsiteX1" fmla="*/ 1961003 w 2225407"/>
              <a:gd name="connsiteY1" fmla="*/ 0 h 862785"/>
              <a:gd name="connsiteX2" fmla="*/ 2225407 w 2225407"/>
              <a:gd name="connsiteY2" fmla="*/ 0 h 862785"/>
              <a:gd name="connsiteX3" fmla="*/ 2225407 w 2225407"/>
              <a:gd name="connsiteY3" fmla="*/ 862785 h 862785"/>
              <a:gd name="connsiteX4" fmla="*/ 1685581 w 2225407"/>
              <a:gd name="connsiteY4" fmla="*/ 862785 h 862785"/>
              <a:gd name="connsiteX5" fmla="*/ 0 w 2225407"/>
              <a:gd name="connsiteY5" fmla="*/ 451691 h 862785"/>
              <a:gd name="connsiteX6" fmla="*/ 1685581 w 2225407"/>
              <a:gd name="connsiteY6" fmla="*/ 286438 h 862785"/>
              <a:gd name="connsiteX7" fmla="*/ 1685581 w 2225407"/>
              <a:gd name="connsiteY7" fmla="*/ 0 h 862785"/>
              <a:gd name="connsiteX0" fmla="*/ 1685581 w 2225407"/>
              <a:gd name="connsiteY0" fmla="*/ 0 h 862785"/>
              <a:gd name="connsiteX1" fmla="*/ 1961003 w 2225407"/>
              <a:gd name="connsiteY1" fmla="*/ 0 h 862785"/>
              <a:gd name="connsiteX2" fmla="*/ 2225407 w 2225407"/>
              <a:gd name="connsiteY2" fmla="*/ 0 h 862785"/>
              <a:gd name="connsiteX3" fmla="*/ 2225407 w 2225407"/>
              <a:gd name="connsiteY3" fmla="*/ 862785 h 862785"/>
              <a:gd name="connsiteX4" fmla="*/ 121186 w 2225407"/>
              <a:gd name="connsiteY4" fmla="*/ 631431 h 862785"/>
              <a:gd name="connsiteX5" fmla="*/ 0 w 2225407"/>
              <a:gd name="connsiteY5" fmla="*/ 451691 h 862785"/>
              <a:gd name="connsiteX6" fmla="*/ 1685581 w 2225407"/>
              <a:gd name="connsiteY6" fmla="*/ 286438 h 862785"/>
              <a:gd name="connsiteX7" fmla="*/ 1685581 w 2225407"/>
              <a:gd name="connsiteY7" fmla="*/ 0 h 862785"/>
              <a:gd name="connsiteX0" fmla="*/ 1685581 w 2225407"/>
              <a:gd name="connsiteY0" fmla="*/ 0 h 631431"/>
              <a:gd name="connsiteX1" fmla="*/ 1961003 w 2225407"/>
              <a:gd name="connsiteY1" fmla="*/ 0 h 631431"/>
              <a:gd name="connsiteX2" fmla="*/ 2225407 w 2225407"/>
              <a:gd name="connsiteY2" fmla="*/ 0 h 631431"/>
              <a:gd name="connsiteX3" fmla="*/ 1145754 w 2225407"/>
              <a:gd name="connsiteY3" fmla="*/ 565329 h 631431"/>
              <a:gd name="connsiteX4" fmla="*/ 121186 w 2225407"/>
              <a:gd name="connsiteY4" fmla="*/ 631431 h 631431"/>
              <a:gd name="connsiteX5" fmla="*/ 0 w 2225407"/>
              <a:gd name="connsiteY5" fmla="*/ 451691 h 631431"/>
              <a:gd name="connsiteX6" fmla="*/ 1685581 w 2225407"/>
              <a:gd name="connsiteY6" fmla="*/ 286438 h 631431"/>
              <a:gd name="connsiteX7" fmla="*/ 1685581 w 2225407"/>
              <a:gd name="connsiteY7" fmla="*/ 0 h 631431"/>
              <a:gd name="connsiteX0" fmla="*/ 1685581 w 2225407"/>
              <a:gd name="connsiteY0" fmla="*/ 0 h 653464"/>
              <a:gd name="connsiteX1" fmla="*/ 1961003 w 2225407"/>
              <a:gd name="connsiteY1" fmla="*/ 0 h 653464"/>
              <a:gd name="connsiteX2" fmla="*/ 2225407 w 2225407"/>
              <a:gd name="connsiteY2" fmla="*/ 0 h 653464"/>
              <a:gd name="connsiteX3" fmla="*/ 969485 w 2225407"/>
              <a:gd name="connsiteY3" fmla="*/ 653464 h 653464"/>
              <a:gd name="connsiteX4" fmla="*/ 121186 w 2225407"/>
              <a:gd name="connsiteY4" fmla="*/ 631431 h 653464"/>
              <a:gd name="connsiteX5" fmla="*/ 0 w 2225407"/>
              <a:gd name="connsiteY5" fmla="*/ 451691 h 653464"/>
              <a:gd name="connsiteX6" fmla="*/ 1685581 w 2225407"/>
              <a:gd name="connsiteY6" fmla="*/ 286438 h 653464"/>
              <a:gd name="connsiteX7" fmla="*/ 1685581 w 2225407"/>
              <a:gd name="connsiteY7" fmla="*/ 0 h 653464"/>
              <a:gd name="connsiteX0" fmla="*/ 1685581 w 2225407"/>
              <a:gd name="connsiteY0" fmla="*/ 0 h 653464"/>
              <a:gd name="connsiteX1" fmla="*/ 1961003 w 2225407"/>
              <a:gd name="connsiteY1" fmla="*/ 0 h 653464"/>
              <a:gd name="connsiteX2" fmla="*/ 2225407 w 2225407"/>
              <a:gd name="connsiteY2" fmla="*/ 0 h 653464"/>
              <a:gd name="connsiteX3" fmla="*/ 969485 w 2225407"/>
              <a:gd name="connsiteY3" fmla="*/ 653464 h 653464"/>
              <a:gd name="connsiteX4" fmla="*/ 121186 w 2225407"/>
              <a:gd name="connsiteY4" fmla="*/ 631431 h 653464"/>
              <a:gd name="connsiteX5" fmla="*/ 0 w 2225407"/>
              <a:gd name="connsiteY5" fmla="*/ 451691 h 653464"/>
              <a:gd name="connsiteX6" fmla="*/ 132203 w 2225407"/>
              <a:gd name="connsiteY6" fmla="*/ 253387 h 653464"/>
              <a:gd name="connsiteX7" fmla="*/ 1685581 w 2225407"/>
              <a:gd name="connsiteY7" fmla="*/ 0 h 653464"/>
              <a:gd name="connsiteX0" fmla="*/ 165253 w 2225407"/>
              <a:gd name="connsiteY0" fmla="*/ 66101 h 653464"/>
              <a:gd name="connsiteX1" fmla="*/ 1961003 w 2225407"/>
              <a:gd name="connsiteY1" fmla="*/ 0 h 653464"/>
              <a:gd name="connsiteX2" fmla="*/ 2225407 w 2225407"/>
              <a:gd name="connsiteY2" fmla="*/ 0 h 653464"/>
              <a:gd name="connsiteX3" fmla="*/ 969485 w 2225407"/>
              <a:gd name="connsiteY3" fmla="*/ 653464 h 653464"/>
              <a:gd name="connsiteX4" fmla="*/ 121186 w 2225407"/>
              <a:gd name="connsiteY4" fmla="*/ 631431 h 653464"/>
              <a:gd name="connsiteX5" fmla="*/ 0 w 2225407"/>
              <a:gd name="connsiteY5" fmla="*/ 451691 h 653464"/>
              <a:gd name="connsiteX6" fmla="*/ 132203 w 2225407"/>
              <a:gd name="connsiteY6" fmla="*/ 253387 h 653464"/>
              <a:gd name="connsiteX7" fmla="*/ 165253 w 2225407"/>
              <a:gd name="connsiteY7" fmla="*/ 66101 h 653464"/>
              <a:gd name="connsiteX0" fmla="*/ 165253 w 2225407"/>
              <a:gd name="connsiteY0" fmla="*/ 66101 h 653464"/>
              <a:gd name="connsiteX1" fmla="*/ 352540 w 2225407"/>
              <a:gd name="connsiteY1" fmla="*/ 22033 h 653464"/>
              <a:gd name="connsiteX2" fmla="*/ 2225407 w 2225407"/>
              <a:gd name="connsiteY2" fmla="*/ 0 h 653464"/>
              <a:gd name="connsiteX3" fmla="*/ 969485 w 2225407"/>
              <a:gd name="connsiteY3" fmla="*/ 653464 h 653464"/>
              <a:gd name="connsiteX4" fmla="*/ 121186 w 2225407"/>
              <a:gd name="connsiteY4" fmla="*/ 631431 h 653464"/>
              <a:gd name="connsiteX5" fmla="*/ 0 w 2225407"/>
              <a:gd name="connsiteY5" fmla="*/ 451691 h 653464"/>
              <a:gd name="connsiteX6" fmla="*/ 132203 w 2225407"/>
              <a:gd name="connsiteY6" fmla="*/ 253387 h 653464"/>
              <a:gd name="connsiteX7" fmla="*/ 165253 w 2225407"/>
              <a:gd name="connsiteY7" fmla="*/ 66101 h 653464"/>
              <a:gd name="connsiteX0" fmla="*/ 165253 w 969485"/>
              <a:gd name="connsiteY0" fmla="*/ 44068 h 631431"/>
              <a:gd name="connsiteX1" fmla="*/ 352540 w 969485"/>
              <a:gd name="connsiteY1" fmla="*/ 0 h 631431"/>
              <a:gd name="connsiteX2" fmla="*/ 925416 w 969485"/>
              <a:gd name="connsiteY2" fmla="*/ 264405 h 631431"/>
              <a:gd name="connsiteX3" fmla="*/ 969485 w 969485"/>
              <a:gd name="connsiteY3" fmla="*/ 631431 h 631431"/>
              <a:gd name="connsiteX4" fmla="*/ 121186 w 969485"/>
              <a:gd name="connsiteY4" fmla="*/ 609398 h 631431"/>
              <a:gd name="connsiteX5" fmla="*/ 0 w 969485"/>
              <a:gd name="connsiteY5" fmla="*/ 429658 h 631431"/>
              <a:gd name="connsiteX6" fmla="*/ 132203 w 969485"/>
              <a:gd name="connsiteY6" fmla="*/ 231354 h 631431"/>
              <a:gd name="connsiteX7" fmla="*/ 165253 w 969485"/>
              <a:gd name="connsiteY7" fmla="*/ 44068 h 631431"/>
              <a:gd name="connsiteX0" fmla="*/ 165253 w 1024568"/>
              <a:gd name="connsiteY0" fmla="*/ 44068 h 631431"/>
              <a:gd name="connsiteX1" fmla="*/ 352540 w 1024568"/>
              <a:gd name="connsiteY1" fmla="*/ 0 h 631431"/>
              <a:gd name="connsiteX2" fmla="*/ 1024568 w 1024568"/>
              <a:gd name="connsiteY2" fmla="*/ 33050 h 631431"/>
              <a:gd name="connsiteX3" fmla="*/ 969485 w 1024568"/>
              <a:gd name="connsiteY3" fmla="*/ 631431 h 631431"/>
              <a:gd name="connsiteX4" fmla="*/ 121186 w 1024568"/>
              <a:gd name="connsiteY4" fmla="*/ 609398 h 631431"/>
              <a:gd name="connsiteX5" fmla="*/ 0 w 1024568"/>
              <a:gd name="connsiteY5" fmla="*/ 429658 h 631431"/>
              <a:gd name="connsiteX6" fmla="*/ 132203 w 1024568"/>
              <a:gd name="connsiteY6" fmla="*/ 231354 h 631431"/>
              <a:gd name="connsiteX7" fmla="*/ 165253 w 1024568"/>
              <a:gd name="connsiteY7" fmla="*/ 44068 h 631431"/>
              <a:gd name="connsiteX0" fmla="*/ 165253 w 1024568"/>
              <a:gd name="connsiteY0" fmla="*/ 44068 h 631431"/>
              <a:gd name="connsiteX1" fmla="*/ 352540 w 1024568"/>
              <a:gd name="connsiteY1" fmla="*/ 0 h 631431"/>
              <a:gd name="connsiteX2" fmla="*/ 1024568 w 1024568"/>
              <a:gd name="connsiteY2" fmla="*/ 33050 h 631431"/>
              <a:gd name="connsiteX3" fmla="*/ 991518 w 1024568"/>
              <a:gd name="connsiteY3" fmla="*/ 352539 h 631431"/>
              <a:gd name="connsiteX4" fmla="*/ 969485 w 1024568"/>
              <a:gd name="connsiteY4" fmla="*/ 631431 h 631431"/>
              <a:gd name="connsiteX5" fmla="*/ 121186 w 1024568"/>
              <a:gd name="connsiteY5" fmla="*/ 609398 h 631431"/>
              <a:gd name="connsiteX6" fmla="*/ 0 w 1024568"/>
              <a:gd name="connsiteY6" fmla="*/ 429658 h 631431"/>
              <a:gd name="connsiteX7" fmla="*/ 132203 w 1024568"/>
              <a:gd name="connsiteY7" fmla="*/ 231354 h 631431"/>
              <a:gd name="connsiteX8" fmla="*/ 165253 w 1024568"/>
              <a:gd name="connsiteY8" fmla="*/ 44068 h 631431"/>
              <a:gd name="connsiteX0" fmla="*/ 165253 w 1255923"/>
              <a:gd name="connsiteY0" fmla="*/ 44068 h 631431"/>
              <a:gd name="connsiteX1" fmla="*/ 352540 w 1255923"/>
              <a:gd name="connsiteY1" fmla="*/ 0 h 631431"/>
              <a:gd name="connsiteX2" fmla="*/ 1024568 w 1255923"/>
              <a:gd name="connsiteY2" fmla="*/ 33050 h 631431"/>
              <a:gd name="connsiteX3" fmla="*/ 1255923 w 1255923"/>
              <a:gd name="connsiteY3" fmla="*/ 330506 h 631431"/>
              <a:gd name="connsiteX4" fmla="*/ 969485 w 1255923"/>
              <a:gd name="connsiteY4" fmla="*/ 631431 h 631431"/>
              <a:gd name="connsiteX5" fmla="*/ 121186 w 1255923"/>
              <a:gd name="connsiteY5" fmla="*/ 609398 h 631431"/>
              <a:gd name="connsiteX6" fmla="*/ 0 w 1255923"/>
              <a:gd name="connsiteY6" fmla="*/ 429658 h 631431"/>
              <a:gd name="connsiteX7" fmla="*/ 132203 w 1255923"/>
              <a:gd name="connsiteY7" fmla="*/ 231354 h 631431"/>
              <a:gd name="connsiteX8" fmla="*/ 165253 w 1255923"/>
              <a:gd name="connsiteY8" fmla="*/ 44068 h 631431"/>
              <a:gd name="connsiteX0" fmla="*/ 165253 w 1255923"/>
              <a:gd name="connsiteY0" fmla="*/ 44068 h 631431"/>
              <a:gd name="connsiteX1" fmla="*/ 352540 w 1255923"/>
              <a:gd name="connsiteY1" fmla="*/ 0 h 631431"/>
              <a:gd name="connsiteX2" fmla="*/ 1024568 w 1255923"/>
              <a:gd name="connsiteY2" fmla="*/ 33050 h 631431"/>
              <a:gd name="connsiteX3" fmla="*/ 1255923 w 1255923"/>
              <a:gd name="connsiteY3" fmla="*/ 330506 h 631431"/>
              <a:gd name="connsiteX4" fmla="*/ 969485 w 1255923"/>
              <a:gd name="connsiteY4" fmla="*/ 631431 h 631431"/>
              <a:gd name="connsiteX5" fmla="*/ 121186 w 1255923"/>
              <a:gd name="connsiteY5" fmla="*/ 609398 h 631431"/>
              <a:gd name="connsiteX6" fmla="*/ 0 w 1255923"/>
              <a:gd name="connsiteY6" fmla="*/ 429658 h 631431"/>
              <a:gd name="connsiteX7" fmla="*/ 132203 w 1255923"/>
              <a:gd name="connsiteY7" fmla="*/ 231354 h 631431"/>
              <a:gd name="connsiteX8" fmla="*/ 165253 w 1255923"/>
              <a:gd name="connsiteY8" fmla="*/ 44068 h 631431"/>
              <a:gd name="connsiteX0" fmla="*/ 165253 w 1255923"/>
              <a:gd name="connsiteY0" fmla="*/ 44068 h 631431"/>
              <a:gd name="connsiteX1" fmla="*/ 352540 w 1255923"/>
              <a:gd name="connsiteY1" fmla="*/ 0 h 631431"/>
              <a:gd name="connsiteX2" fmla="*/ 1024568 w 1255923"/>
              <a:gd name="connsiteY2" fmla="*/ 33050 h 631431"/>
              <a:gd name="connsiteX3" fmla="*/ 1255923 w 1255923"/>
              <a:gd name="connsiteY3" fmla="*/ 330506 h 631431"/>
              <a:gd name="connsiteX4" fmla="*/ 969485 w 1255923"/>
              <a:gd name="connsiteY4" fmla="*/ 631431 h 631431"/>
              <a:gd name="connsiteX5" fmla="*/ 121186 w 1255923"/>
              <a:gd name="connsiteY5" fmla="*/ 609398 h 631431"/>
              <a:gd name="connsiteX6" fmla="*/ 0 w 1255923"/>
              <a:gd name="connsiteY6" fmla="*/ 429658 h 631431"/>
              <a:gd name="connsiteX7" fmla="*/ 132203 w 1255923"/>
              <a:gd name="connsiteY7" fmla="*/ 231354 h 631431"/>
              <a:gd name="connsiteX8" fmla="*/ 165253 w 1255923"/>
              <a:gd name="connsiteY8" fmla="*/ 44068 h 631431"/>
              <a:gd name="connsiteX0" fmla="*/ 165253 w 1255923"/>
              <a:gd name="connsiteY0" fmla="*/ 44068 h 631431"/>
              <a:gd name="connsiteX1" fmla="*/ 352540 w 1255923"/>
              <a:gd name="connsiteY1" fmla="*/ 0 h 631431"/>
              <a:gd name="connsiteX2" fmla="*/ 1024568 w 1255923"/>
              <a:gd name="connsiteY2" fmla="*/ 33050 h 631431"/>
              <a:gd name="connsiteX3" fmla="*/ 1255923 w 1255923"/>
              <a:gd name="connsiteY3" fmla="*/ 330506 h 631431"/>
              <a:gd name="connsiteX4" fmla="*/ 969485 w 1255923"/>
              <a:gd name="connsiteY4" fmla="*/ 631431 h 631431"/>
              <a:gd name="connsiteX5" fmla="*/ 121186 w 1255923"/>
              <a:gd name="connsiteY5" fmla="*/ 609398 h 631431"/>
              <a:gd name="connsiteX6" fmla="*/ 0 w 1255923"/>
              <a:gd name="connsiteY6" fmla="*/ 429658 h 631431"/>
              <a:gd name="connsiteX7" fmla="*/ 132203 w 1255923"/>
              <a:gd name="connsiteY7" fmla="*/ 231354 h 631431"/>
              <a:gd name="connsiteX8" fmla="*/ 165253 w 1255923"/>
              <a:gd name="connsiteY8" fmla="*/ 44068 h 631431"/>
              <a:gd name="connsiteX0" fmla="*/ 165253 w 1255923"/>
              <a:gd name="connsiteY0" fmla="*/ 44068 h 631431"/>
              <a:gd name="connsiteX1" fmla="*/ 352540 w 1255923"/>
              <a:gd name="connsiteY1" fmla="*/ 0 h 631431"/>
              <a:gd name="connsiteX2" fmla="*/ 1024568 w 1255923"/>
              <a:gd name="connsiteY2" fmla="*/ 33050 h 631431"/>
              <a:gd name="connsiteX3" fmla="*/ 1255923 w 1255923"/>
              <a:gd name="connsiteY3" fmla="*/ 330506 h 631431"/>
              <a:gd name="connsiteX4" fmla="*/ 969485 w 1255923"/>
              <a:gd name="connsiteY4" fmla="*/ 631431 h 631431"/>
              <a:gd name="connsiteX5" fmla="*/ 121186 w 1255923"/>
              <a:gd name="connsiteY5" fmla="*/ 609398 h 631431"/>
              <a:gd name="connsiteX6" fmla="*/ 0 w 1255923"/>
              <a:gd name="connsiteY6" fmla="*/ 429658 h 631431"/>
              <a:gd name="connsiteX7" fmla="*/ 132203 w 1255923"/>
              <a:gd name="connsiteY7" fmla="*/ 238611 h 631431"/>
              <a:gd name="connsiteX8" fmla="*/ 165253 w 1255923"/>
              <a:gd name="connsiteY8" fmla="*/ 44068 h 631431"/>
              <a:gd name="connsiteX0" fmla="*/ 165253 w 1255923"/>
              <a:gd name="connsiteY0" fmla="*/ 44068 h 631431"/>
              <a:gd name="connsiteX1" fmla="*/ 352540 w 1255923"/>
              <a:gd name="connsiteY1" fmla="*/ 0 h 631431"/>
              <a:gd name="connsiteX2" fmla="*/ 1024568 w 1255923"/>
              <a:gd name="connsiteY2" fmla="*/ 33050 h 631431"/>
              <a:gd name="connsiteX3" fmla="*/ 1255923 w 1255923"/>
              <a:gd name="connsiteY3" fmla="*/ 330506 h 631431"/>
              <a:gd name="connsiteX4" fmla="*/ 969485 w 1255923"/>
              <a:gd name="connsiteY4" fmla="*/ 631431 h 631431"/>
              <a:gd name="connsiteX5" fmla="*/ 121186 w 1255923"/>
              <a:gd name="connsiteY5" fmla="*/ 609398 h 631431"/>
              <a:gd name="connsiteX6" fmla="*/ 0 w 1255923"/>
              <a:gd name="connsiteY6" fmla="*/ 429658 h 631431"/>
              <a:gd name="connsiteX7" fmla="*/ 132203 w 1255923"/>
              <a:gd name="connsiteY7" fmla="*/ 238611 h 631431"/>
              <a:gd name="connsiteX8" fmla="*/ 165253 w 1255923"/>
              <a:gd name="connsiteY8" fmla="*/ 44068 h 631431"/>
              <a:gd name="connsiteX0" fmla="*/ 165253 w 1255923"/>
              <a:gd name="connsiteY0" fmla="*/ 44068 h 631431"/>
              <a:gd name="connsiteX1" fmla="*/ 352540 w 1255923"/>
              <a:gd name="connsiteY1" fmla="*/ 0 h 631431"/>
              <a:gd name="connsiteX2" fmla="*/ 1024568 w 1255923"/>
              <a:gd name="connsiteY2" fmla="*/ 33050 h 631431"/>
              <a:gd name="connsiteX3" fmla="*/ 1255923 w 1255923"/>
              <a:gd name="connsiteY3" fmla="*/ 330506 h 631431"/>
              <a:gd name="connsiteX4" fmla="*/ 969485 w 1255923"/>
              <a:gd name="connsiteY4" fmla="*/ 631431 h 631431"/>
              <a:gd name="connsiteX5" fmla="*/ 121186 w 1255923"/>
              <a:gd name="connsiteY5" fmla="*/ 609398 h 631431"/>
              <a:gd name="connsiteX6" fmla="*/ 0 w 1255923"/>
              <a:gd name="connsiteY6" fmla="*/ 429658 h 631431"/>
              <a:gd name="connsiteX7" fmla="*/ 132203 w 1255923"/>
              <a:gd name="connsiteY7" fmla="*/ 238611 h 631431"/>
              <a:gd name="connsiteX8" fmla="*/ 165253 w 1255923"/>
              <a:gd name="connsiteY8" fmla="*/ 44068 h 631431"/>
              <a:gd name="connsiteX0" fmla="*/ 157996 w 1255923"/>
              <a:gd name="connsiteY0" fmla="*/ 37529 h 632149"/>
              <a:gd name="connsiteX1" fmla="*/ 352540 w 1255923"/>
              <a:gd name="connsiteY1" fmla="*/ 718 h 632149"/>
              <a:gd name="connsiteX2" fmla="*/ 1024568 w 1255923"/>
              <a:gd name="connsiteY2" fmla="*/ 33768 h 632149"/>
              <a:gd name="connsiteX3" fmla="*/ 1255923 w 1255923"/>
              <a:gd name="connsiteY3" fmla="*/ 331224 h 632149"/>
              <a:gd name="connsiteX4" fmla="*/ 969485 w 1255923"/>
              <a:gd name="connsiteY4" fmla="*/ 632149 h 632149"/>
              <a:gd name="connsiteX5" fmla="*/ 121186 w 1255923"/>
              <a:gd name="connsiteY5" fmla="*/ 610116 h 632149"/>
              <a:gd name="connsiteX6" fmla="*/ 0 w 1255923"/>
              <a:gd name="connsiteY6" fmla="*/ 430376 h 632149"/>
              <a:gd name="connsiteX7" fmla="*/ 132203 w 1255923"/>
              <a:gd name="connsiteY7" fmla="*/ 239329 h 632149"/>
              <a:gd name="connsiteX8" fmla="*/ 157996 w 1255923"/>
              <a:gd name="connsiteY8" fmla="*/ 37529 h 632149"/>
              <a:gd name="connsiteX0" fmla="*/ 157996 w 1255923"/>
              <a:gd name="connsiteY0" fmla="*/ 37529 h 632149"/>
              <a:gd name="connsiteX1" fmla="*/ 352540 w 1255923"/>
              <a:gd name="connsiteY1" fmla="*/ 718 h 632149"/>
              <a:gd name="connsiteX2" fmla="*/ 656903 w 1255923"/>
              <a:gd name="connsiteY2" fmla="*/ 9111 h 632149"/>
              <a:gd name="connsiteX3" fmla="*/ 1024568 w 1255923"/>
              <a:gd name="connsiteY3" fmla="*/ 33768 h 632149"/>
              <a:gd name="connsiteX4" fmla="*/ 1255923 w 1255923"/>
              <a:gd name="connsiteY4" fmla="*/ 331224 h 632149"/>
              <a:gd name="connsiteX5" fmla="*/ 969485 w 1255923"/>
              <a:gd name="connsiteY5" fmla="*/ 632149 h 632149"/>
              <a:gd name="connsiteX6" fmla="*/ 121186 w 1255923"/>
              <a:gd name="connsiteY6" fmla="*/ 610116 h 632149"/>
              <a:gd name="connsiteX7" fmla="*/ 0 w 1255923"/>
              <a:gd name="connsiteY7" fmla="*/ 430376 h 632149"/>
              <a:gd name="connsiteX8" fmla="*/ 132203 w 1255923"/>
              <a:gd name="connsiteY8" fmla="*/ 239329 h 632149"/>
              <a:gd name="connsiteX9" fmla="*/ 157996 w 1255923"/>
              <a:gd name="connsiteY9" fmla="*/ 37529 h 632149"/>
              <a:gd name="connsiteX0" fmla="*/ 157996 w 1255923"/>
              <a:gd name="connsiteY0" fmla="*/ 267904 h 862524"/>
              <a:gd name="connsiteX1" fmla="*/ 352540 w 1255923"/>
              <a:gd name="connsiteY1" fmla="*/ 231093 h 862524"/>
              <a:gd name="connsiteX2" fmla="*/ 714961 w 1255923"/>
              <a:gd name="connsiteY2" fmla="*/ 0 h 862524"/>
              <a:gd name="connsiteX3" fmla="*/ 1024568 w 1255923"/>
              <a:gd name="connsiteY3" fmla="*/ 264143 h 862524"/>
              <a:gd name="connsiteX4" fmla="*/ 1255923 w 1255923"/>
              <a:gd name="connsiteY4" fmla="*/ 561599 h 862524"/>
              <a:gd name="connsiteX5" fmla="*/ 969485 w 1255923"/>
              <a:gd name="connsiteY5" fmla="*/ 862524 h 862524"/>
              <a:gd name="connsiteX6" fmla="*/ 121186 w 1255923"/>
              <a:gd name="connsiteY6" fmla="*/ 840491 h 862524"/>
              <a:gd name="connsiteX7" fmla="*/ 0 w 1255923"/>
              <a:gd name="connsiteY7" fmla="*/ 660751 h 862524"/>
              <a:gd name="connsiteX8" fmla="*/ 132203 w 1255923"/>
              <a:gd name="connsiteY8" fmla="*/ 469704 h 862524"/>
              <a:gd name="connsiteX9" fmla="*/ 157996 w 1255923"/>
              <a:gd name="connsiteY9" fmla="*/ 267904 h 862524"/>
              <a:gd name="connsiteX0" fmla="*/ 157996 w 1255923"/>
              <a:gd name="connsiteY0" fmla="*/ 267904 h 862524"/>
              <a:gd name="connsiteX1" fmla="*/ 352540 w 1255923"/>
              <a:gd name="connsiteY1" fmla="*/ 231093 h 862524"/>
              <a:gd name="connsiteX2" fmla="*/ 714961 w 1255923"/>
              <a:gd name="connsiteY2" fmla="*/ 0 h 862524"/>
              <a:gd name="connsiteX3" fmla="*/ 1024568 w 1255923"/>
              <a:gd name="connsiteY3" fmla="*/ 264143 h 862524"/>
              <a:gd name="connsiteX4" fmla="*/ 1255923 w 1255923"/>
              <a:gd name="connsiteY4" fmla="*/ 561599 h 862524"/>
              <a:gd name="connsiteX5" fmla="*/ 969485 w 1255923"/>
              <a:gd name="connsiteY5" fmla="*/ 862524 h 862524"/>
              <a:gd name="connsiteX6" fmla="*/ 121186 w 1255923"/>
              <a:gd name="connsiteY6" fmla="*/ 840491 h 862524"/>
              <a:gd name="connsiteX7" fmla="*/ 0 w 1255923"/>
              <a:gd name="connsiteY7" fmla="*/ 660751 h 862524"/>
              <a:gd name="connsiteX8" fmla="*/ 132203 w 1255923"/>
              <a:gd name="connsiteY8" fmla="*/ 469704 h 862524"/>
              <a:gd name="connsiteX9" fmla="*/ 157996 w 1255923"/>
              <a:gd name="connsiteY9" fmla="*/ 267904 h 862524"/>
              <a:gd name="connsiteX0" fmla="*/ 157996 w 1255923"/>
              <a:gd name="connsiteY0" fmla="*/ 267904 h 862524"/>
              <a:gd name="connsiteX1" fmla="*/ 352540 w 1255923"/>
              <a:gd name="connsiteY1" fmla="*/ 231093 h 862524"/>
              <a:gd name="connsiteX2" fmla="*/ 714961 w 1255923"/>
              <a:gd name="connsiteY2" fmla="*/ 0 h 862524"/>
              <a:gd name="connsiteX3" fmla="*/ 1024568 w 1255923"/>
              <a:gd name="connsiteY3" fmla="*/ 264143 h 862524"/>
              <a:gd name="connsiteX4" fmla="*/ 1255923 w 1255923"/>
              <a:gd name="connsiteY4" fmla="*/ 561599 h 862524"/>
              <a:gd name="connsiteX5" fmla="*/ 969485 w 1255923"/>
              <a:gd name="connsiteY5" fmla="*/ 862524 h 862524"/>
              <a:gd name="connsiteX6" fmla="*/ 121186 w 1255923"/>
              <a:gd name="connsiteY6" fmla="*/ 840491 h 862524"/>
              <a:gd name="connsiteX7" fmla="*/ 0 w 1255923"/>
              <a:gd name="connsiteY7" fmla="*/ 660751 h 862524"/>
              <a:gd name="connsiteX8" fmla="*/ 132203 w 1255923"/>
              <a:gd name="connsiteY8" fmla="*/ 469704 h 862524"/>
              <a:gd name="connsiteX9" fmla="*/ 157996 w 1255923"/>
              <a:gd name="connsiteY9" fmla="*/ 267904 h 862524"/>
              <a:gd name="connsiteX0" fmla="*/ 157996 w 1255923"/>
              <a:gd name="connsiteY0" fmla="*/ 260647 h 855267"/>
              <a:gd name="connsiteX1" fmla="*/ 352540 w 1255923"/>
              <a:gd name="connsiteY1" fmla="*/ 223836 h 855267"/>
              <a:gd name="connsiteX2" fmla="*/ 714961 w 1255923"/>
              <a:gd name="connsiteY2" fmla="*/ 0 h 855267"/>
              <a:gd name="connsiteX3" fmla="*/ 1024568 w 1255923"/>
              <a:gd name="connsiteY3" fmla="*/ 256886 h 855267"/>
              <a:gd name="connsiteX4" fmla="*/ 1255923 w 1255923"/>
              <a:gd name="connsiteY4" fmla="*/ 554342 h 855267"/>
              <a:gd name="connsiteX5" fmla="*/ 969485 w 1255923"/>
              <a:gd name="connsiteY5" fmla="*/ 855267 h 855267"/>
              <a:gd name="connsiteX6" fmla="*/ 121186 w 1255923"/>
              <a:gd name="connsiteY6" fmla="*/ 833234 h 855267"/>
              <a:gd name="connsiteX7" fmla="*/ 0 w 1255923"/>
              <a:gd name="connsiteY7" fmla="*/ 653494 h 855267"/>
              <a:gd name="connsiteX8" fmla="*/ 132203 w 1255923"/>
              <a:gd name="connsiteY8" fmla="*/ 462447 h 855267"/>
              <a:gd name="connsiteX9" fmla="*/ 157996 w 1255923"/>
              <a:gd name="connsiteY9" fmla="*/ 260647 h 855267"/>
              <a:gd name="connsiteX0" fmla="*/ 157996 w 1255923"/>
              <a:gd name="connsiteY0" fmla="*/ 260647 h 855267"/>
              <a:gd name="connsiteX1" fmla="*/ 352540 w 1255923"/>
              <a:gd name="connsiteY1" fmla="*/ 223836 h 855267"/>
              <a:gd name="connsiteX2" fmla="*/ 714961 w 1255923"/>
              <a:gd name="connsiteY2" fmla="*/ 0 h 855267"/>
              <a:gd name="connsiteX3" fmla="*/ 1024568 w 1255923"/>
              <a:gd name="connsiteY3" fmla="*/ 256886 h 855267"/>
              <a:gd name="connsiteX4" fmla="*/ 1255923 w 1255923"/>
              <a:gd name="connsiteY4" fmla="*/ 554342 h 855267"/>
              <a:gd name="connsiteX5" fmla="*/ 969485 w 1255923"/>
              <a:gd name="connsiteY5" fmla="*/ 855267 h 855267"/>
              <a:gd name="connsiteX6" fmla="*/ 121186 w 1255923"/>
              <a:gd name="connsiteY6" fmla="*/ 833234 h 855267"/>
              <a:gd name="connsiteX7" fmla="*/ 0 w 1255923"/>
              <a:gd name="connsiteY7" fmla="*/ 653494 h 855267"/>
              <a:gd name="connsiteX8" fmla="*/ 132203 w 1255923"/>
              <a:gd name="connsiteY8" fmla="*/ 462447 h 855267"/>
              <a:gd name="connsiteX9" fmla="*/ 157996 w 1255923"/>
              <a:gd name="connsiteY9" fmla="*/ 260647 h 855267"/>
              <a:gd name="connsiteX0" fmla="*/ 157996 w 1255923"/>
              <a:gd name="connsiteY0" fmla="*/ 260647 h 855267"/>
              <a:gd name="connsiteX1" fmla="*/ 352540 w 1255923"/>
              <a:gd name="connsiteY1" fmla="*/ 223836 h 855267"/>
              <a:gd name="connsiteX2" fmla="*/ 714961 w 1255923"/>
              <a:gd name="connsiteY2" fmla="*/ 0 h 855267"/>
              <a:gd name="connsiteX3" fmla="*/ 1024568 w 1255923"/>
              <a:gd name="connsiteY3" fmla="*/ 256886 h 855267"/>
              <a:gd name="connsiteX4" fmla="*/ 1255923 w 1255923"/>
              <a:gd name="connsiteY4" fmla="*/ 554342 h 855267"/>
              <a:gd name="connsiteX5" fmla="*/ 969485 w 1255923"/>
              <a:gd name="connsiteY5" fmla="*/ 855267 h 855267"/>
              <a:gd name="connsiteX6" fmla="*/ 121186 w 1255923"/>
              <a:gd name="connsiteY6" fmla="*/ 833234 h 855267"/>
              <a:gd name="connsiteX7" fmla="*/ 0 w 1255923"/>
              <a:gd name="connsiteY7" fmla="*/ 653494 h 855267"/>
              <a:gd name="connsiteX8" fmla="*/ 132203 w 1255923"/>
              <a:gd name="connsiteY8" fmla="*/ 462447 h 855267"/>
              <a:gd name="connsiteX9" fmla="*/ 157996 w 1255923"/>
              <a:gd name="connsiteY9" fmla="*/ 260647 h 855267"/>
              <a:gd name="connsiteX0" fmla="*/ 157996 w 1255923"/>
              <a:gd name="connsiteY0" fmla="*/ 260647 h 855267"/>
              <a:gd name="connsiteX1" fmla="*/ 352540 w 1255923"/>
              <a:gd name="connsiteY1" fmla="*/ 223836 h 855267"/>
              <a:gd name="connsiteX2" fmla="*/ 714961 w 1255923"/>
              <a:gd name="connsiteY2" fmla="*/ 0 h 855267"/>
              <a:gd name="connsiteX3" fmla="*/ 1024568 w 1255923"/>
              <a:gd name="connsiteY3" fmla="*/ 256886 h 855267"/>
              <a:gd name="connsiteX4" fmla="*/ 1255923 w 1255923"/>
              <a:gd name="connsiteY4" fmla="*/ 554342 h 855267"/>
              <a:gd name="connsiteX5" fmla="*/ 969485 w 1255923"/>
              <a:gd name="connsiteY5" fmla="*/ 855267 h 855267"/>
              <a:gd name="connsiteX6" fmla="*/ 121186 w 1255923"/>
              <a:gd name="connsiteY6" fmla="*/ 833234 h 855267"/>
              <a:gd name="connsiteX7" fmla="*/ 0 w 1255923"/>
              <a:gd name="connsiteY7" fmla="*/ 653494 h 855267"/>
              <a:gd name="connsiteX8" fmla="*/ 132203 w 1255923"/>
              <a:gd name="connsiteY8" fmla="*/ 462447 h 855267"/>
              <a:gd name="connsiteX9" fmla="*/ 157996 w 1255923"/>
              <a:gd name="connsiteY9" fmla="*/ 260647 h 855267"/>
              <a:gd name="connsiteX0" fmla="*/ 157996 w 1069397"/>
              <a:gd name="connsiteY0" fmla="*/ 260647 h 855267"/>
              <a:gd name="connsiteX1" fmla="*/ 352540 w 1069397"/>
              <a:gd name="connsiteY1" fmla="*/ 223836 h 855267"/>
              <a:gd name="connsiteX2" fmla="*/ 714961 w 1069397"/>
              <a:gd name="connsiteY2" fmla="*/ 0 h 855267"/>
              <a:gd name="connsiteX3" fmla="*/ 1024568 w 1069397"/>
              <a:gd name="connsiteY3" fmla="*/ 256886 h 855267"/>
              <a:gd name="connsiteX4" fmla="*/ 969485 w 1069397"/>
              <a:gd name="connsiteY4" fmla="*/ 855267 h 855267"/>
              <a:gd name="connsiteX5" fmla="*/ 121186 w 1069397"/>
              <a:gd name="connsiteY5" fmla="*/ 833234 h 855267"/>
              <a:gd name="connsiteX6" fmla="*/ 0 w 1069397"/>
              <a:gd name="connsiteY6" fmla="*/ 653494 h 855267"/>
              <a:gd name="connsiteX7" fmla="*/ 132203 w 1069397"/>
              <a:gd name="connsiteY7" fmla="*/ 462447 h 855267"/>
              <a:gd name="connsiteX8" fmla="*/ 157996 w 1069397"/>
              <a:gd name="connsiteY8" fmla="*/ 260647 h 855267"/>
              <a:gd name="connsiteX0" fmla="*/ 157996 w 1163386"/>
              <a:gd name="connsiteY0" fmla="*/ 260647 h 855267"/>
              <a:gd name="connsiteX1" fmla="*/ 352540 w 1163386"/>
              <a:gd name="connsiteY1" fmla="*/ 223836 h 855267"/>
              <a:gd name="connsiteX2" fmla="*/ 714961 w 1163386"/>
              <a:gd name="connsiteY2" fmla="*/ 0 h 855267"/>
              <a:gd name="connsiteX3" fmla="*/ 1024568 w 1163386"/>
              <a:gd name="connsiteY3" fmla="*/ 256886 h 855267"/>
              <a:gd name="connsiteX4" fmla="*/ 969485 w 1163386"/>
              <a:gd name="connsiteY4" fmla="*/ 855267 h 855267"/>
              <a:gd name="connsiteX5" fmla="*/ 121186 w 1163386"/>
              <a:gd name="connsiteY5" fmla="*/ 833234 h 855267"/>
              <a:gd name="connsiteX6" fmla="*/ 0 w 1163386"/>
              <a:gd name="connsiteY6" fmla="*/ 653494 h 855267"/>
              <a:gd name="connsiteX7" fmla="*/ 132203 w 1163386"/>
              <a:gd name="connsiteY7" fmla="*/ 462447 h 855267"/>
              <a:gd name="connsiteX8" fmla="*/ 157996 w 1163386"/>
              <a:gd name="connsiteY8" fmla="*/ 260647 h 855267"/>
              <a:gd name="connsiteX0" fmla="*/ 157996 w 1246368"/>
              <a:gd name="connsiteY0" fmla="*/ 260647 h 855267"/>
              <a:gd name="connsiteX1" fmla="*/ 352540 w 1246368"/>
              <a:gd name="connsiteY1" fmla="*/ 223836 h 855267"/>
              <a:gd name="connsiteX2" fmla="*/ 714961 w 1246368"/>
              <a:gd name="connsiteY2" fmla="*/ 0 h 855267"/>
              <a:gd name="connsiteX3" fmla="*/ 1024568 w 1246368"/>
              <a:gd name="connsiteY3" fmla="*/ 256886 h 855267"/>
              <a:gd name="connsiteX4" fmla="*/ 969485 w 1246368"/>
              <a:gd name="connsiteY4" fmla="*/ 855267 h 855267"/>
              <a:gd name="connsiteX5" fmla="*/ 121186 w 1246368"/>
              <a:gd name="connsiteY5" fmla="*/ 833234 h 855267"/>
              <a:gd name="connsiteX6" fmla="*/ 0 w 1246368"/>
              <a:gd name="connsiteY6" fmla="*/ 653494 h 855267"/>
              <a:gd name="connsiteX7" fmla="*/ 132203 w 1246368"/>
              <a:gd name="connsiteY7" fmla="*/ 462447 h 855267"/>
              <a:gd name="connsiteX8" fmla="*/ 157996 w 1246368"/>
              <a:gd name="connsiteY8" fmla="*/ 260647 h 855267"/>
              <a:gd name="connsiteX0" fmla="*/ 157996 w 1246368"/>
              <a:gd name="connsiteY0" fmla="*/ 260647 h 855267"/>
              <a:gd name="connsiteX1" fmla="*/ 352540 w 1246368"/>
              <a:gd name="connsiteY1" fmla="*/ 223836 h 855267"/>
              <a:gd name="connsiteX2" fmla="*/ 714961 w 1246368"/>
              <a:gd name="connsiteY2" fmla="*/ 0 h 855267"/>
              <a:gd name="connsiteX3" fmla="*/ 1024568 w 1246368"/>
              <a:gd name="connsiteY3" fmla="*/ 256886 h 855267"/>
              <a:gd name="connsiteX4" fmla="*/ 969485 w 1246368"/>
              <a:gd name="connsiteY4" fmla="*/ 855267 h 855267"/>
              <a:gd name="connsiteX5" fmla="*/ 121186 w 1246368"/>
              <a:gd name="connsiteY5" fmla="*/ 833234 h 855267"/>
              <a:gd name="connsiteX6" fmla="*/ 0 w 1246368"/>
              <a:gd name="connsiteY6" fmla="*/ 653494 h 855267"/>
              <a:gd name="connsiteX7" fmla="*/ 132203 w 1246368"/>
              <a:gd name="connsiteY7" fmla="*/ 462447 h 855267"/>
              <a:gd name="connsiteX8" fmla="*/ 157996 w 1246368"/>
              <a:gd name="connsiteY8" fmla="*/ 260647 h 855267"/>
              <a:gd name="connsiteX0" fmla="*/ 97381 w 1185753"/>
              <a:gd name="connsiteY0" fmla="*/ 260647 h 855267"/>
              <a:gd name="connsiteX1" fmla="*/ 291925 w 1185753"/>
              <a:gd name="connsiteY1" fmla="*/ 223836 h 855267"/>
              <a:gd name="connsiteX2" fmla="*/ 654346 w 1185753"/>
              <a:gd name="connsiteY2" fmla="*/ 0 h 855267"/>
              <a:gd name="connsiteX3" fmla="*/ 963953 w 1185753"/>
              <a:gd name="connsiteY3" fmla="*/ 256886 h 855267"/>
              <a:gd name="connsiteX4" fmla="*/ 908870 w 1185753"/>
              <a:gd name="connsiteY4" fmla="*/ 855267 h 855267"/>
              <a:gd name="connsiteX5" fmla="*/ 60571 w 1185753"/>
              <a:gd name="connsiteY5" fmla="*/ 833234 h 855267"/>
              <a:gd name="connsiteX6" fmla="*/ 71588 w 1185753"/>
              <a:gd name="connsiteY6" fmla="*/ 462447 h 855267"/>
              <a:gd name="connsiteX7" fmla="*/ 97381 w 1185753"/>
              <a:gd name="connsiteY7" fmla="*/ 260647 h 855267"/>
              <a:gd name="connsiteX0" fmla="*/ 159856 w 1248228"/>
              <a:gd name="connsiteY0" fmla="*/ 260647 h 855267"/>
              <a:gd name="connsiteX1" fmla="*/ 354400 w 1248228"/>
              <a:gd name="connsiteY1" fmla="*/ 223836 h 855267"/>
              <a:gd name="connsiteX2" fmla="*/ 716821 w 1248228"/>
              <a:gd name="connsiteY2" fmla="*/ 0 h 855267"/>
              <a:gd name="connsiteX3" fmla="*/ 1026428 w 1248228"/>
              <a:gd name="connsiteY3" fmla="*/ 256886 h 855267"/>
              <a:gd name="connsiteX4" fmla="*/ 971345 w 1248228"/>
              <a:gd name="connsiteY4" fmla="*/ 855267 h 855267"/>
              <a:gd name="connsiteX5" fmla="*/ 123046 w 1248228"/>
              <a:gd name="connsiteY5" fmla="*/ 833234 h 855267"/>
              <a:gd name="connsiteX6" fmla="*/ 134063 w 1248228"/>
              <a:gd name="connsiteY6" fmla="*/ 462447 h 855267"/>
              <a:gd name="connsiteX7" fmla="*/ 159856 w 1248228"/>
              <a:gd name="connsiteY7" fmla="*/ 260647 h 855267"/>
              <a:gd name="connsiteX0" fmla="*/ 181254 w 1269626"/>
              <a:gd name="connsiteY0" fmla="*/ 260647 h 855267"/>
              <a:gd name="connsiteX1" fmla="*/ 375798 w 1269626"/>
              <a:gd name="connsiteY1" fmla="*/ 223836 h 855267"/>
              <a:gd name="connsiteX2" fmla="*/ 738219 w 1269626"/>
              <a:gd name="connsiteY2" fmla="*/ 0 h 855267"/>
              <a:gd name="connsiteX3" fmla="*/ 1047826 w 1269626"/>
              <a:gd name="connsiteY3" fmla="*/ 256886 h 855267"/>
              <a:gd name="connsiteX4" fmla="*/ 992743 w 1269626"/>
              <a:gd name="connsiteY4" fmla="*/ 855267 h 855267"/>
              <a:gd name="connsiteX5" fmla="*/ 144444 w 1269626"/>
              <a:gd name="connsiteY5" fmla="*/ 833234 h 855267"/>
              <a:gd name="connsiteX6" fmla="*/ 155461 w 1269626"/>
              <a:gd name="connsiteY6" fmla="*/ 462447 h 855267"/>
              <a:gd name="connsiteX7" fmla="*/ 181254 w 1269626"/>
              <a:gd name="connsiteY7" fmla="*/ 260647 h 855267"/>
              <a:gd name="connsiteX0" fmla="*/ 198294 w 1286666"/>
              <a:gd name="connsiteY0" fmla="*/ 260647 h 855267"/>
              <a:gd name="connsiteX1" fmla="*/ 392838 w 1286666"/>
              <a:gd name="connsiteY1" fmla="*/ 223836 h 855267"/>
              <a:gd name="connsiteX2" fmla="*/ 755259 w 1286666"/>
              <a:gd name="connsiteY2" fmla="*/ 0 h 855267"/>
              <a:gd name="connsiteX3" fmla="*/ 1064866 w 1286666"/>
              <a:gd name="connsiteY3" fmla="*/ 256886 h 855267"/>
              <a:gd name="connsiteX4" fmla="*/ 1009783 w 1286666"/>
              <a:gd name="connsiteY4" fmla="*/ 855267 h 855267"/>
              <a:gd name="connsiteX5" fmla="*/ 161484 w 1286666"/>
              <a:gd name="connsiteY5" fmla="*/ 833234 h 855267"/>
              <a:gd name="connsiteX6" fmla="*/ 172501 w 1286666"/>
              <a:gd name="connsiteY6" fmla="*/ 462447 h 855267"/>
              <a:gd name="connsiteX7" fmla="*/ 198294 w 1286666"/>
              <a:gd name="connsiteY7" fmla="*/ 260647 h 855267"/>
              <a:gd name="connsiteX0" fmla="*/ 186858 w 1275230"/>
              <a:gd name="connsiteY0" fmla="*/ 260647 h 855267"/>
              <a:gd name="connsiteX1" fmla="*/ 381402 w 1275230"/>
              <a:gd name="connsiteY1" fmla="*/ 223836 h 855267"/>
              <a:gd name="connsiteX2" fmla="*/ 743823 w 1275230"/>
              <a:gd name="connsiteY2" fmla="*/ 0 h 855267"/>
              <a:gd name="connsiteX3" fmla="*/ 1053430 w 1275230"/>
              <a:gd name="connsiteY3" fmla="*/ 256886 h 855267"/>
              <a:gd name="connsiteX4" fmla="*/ 998347 w 1275230"/>
              <a:gd name="connsiteY4" fmla="*/ 855267 h 855267"/>
              <a:gd name="connsiteX5" fmla="*/ 150048 w 1275230"/>
              <a:gd name="connsiteY5" fmla="*/ 833234 h 855267"/>
              <a:gd name="connsiteX6" fmla="*/ 161065 w 1275230"/>
              <a:gd name="connsiteY6" fmla="*/ 462447 h 855267"/>
              <a:gd name="connsiteX7" fmla="*/ 186858 w 1275230"/>
              <a:gd name="connsiteY7" fmla="*/ 260647 h 855267"/>
              <a:gd name="connsiteX0" fmla="*/ 161065 w 1275230"/>
              <a:gd name="connsiteY0" fmla="*/ 462447 h 855267"/>
              <a:gd name="connsiteX1" fmla="*/ 381402 w 1275230"/>
              <a:gd name="connsiteY1" fmla="*/ 223836 h 855267"/>
              <a:gd name="connsiteX2" fmla="*/ 743823 w 1275230"/>
              <a:gd name="connsiteY2" fmla="*/ 0 h 855267"/>
              <a:gd name="connsiteX3" fmla="*/ 1053430 w 1275230"/>
              <a:gd name="connsiteY3" fmla="*/ 256886 h 855267"/>
              <a:gd name="connsiteX4" fmla="*/ 998347 w 1275230"/>
              <a:gd name="connsiteY4" fmla="*/ 855267 h 855267"/>
              <a:gd name="connsiteX5" fmla="*/ 150048 w 1275230"/>
              <a:gd name="connsiteY5" fmla="*/ 833234 h 855267"/>
              <a:gd name="connsiteX6" fmla="*/ 161065 w 1275230"/>
              <a:gd name="connsiteY6" fmla="*/ 462447 h 855267"/>
              <a:gd name="connsiteX0" fmla="*/ 161065 w 1275230"/>
              <a:gd name="connsiteY0" fmla="*/ 462447 h 855267"/>
              <a:gd name="connsiteX1" fmla="*/ 381402 w 1275230"/>
              <a:gd name="connsiteY1" fmla="*/ 223836 h 855267"/>
              <a:gd name="connsiteX2" fmla="*/ 743823 w 1275230"/>
              <a:gd name="connsiteY2" fmla="*/ 0 h 855267"/>
              <a:gd name="connsiteX3" fmla="*/ 1053430 w 1275230"/>
              <a:gd name="connsiteY3" fmla="*/ 256886 h 855267"/>
              <a:gd name="connsiteX4" fmla="*/ 998347 w 1275230"/>
              <a:gd name="connsiteY4" fmla="*/ 855267 h 855267"/>
              <a:gd name="connsiteX5" fmla="*/ 150048 w 1275230"/>
              <a:gd name="connsiteY5" fmla="*/ 833234 h 855267"/>
              <a:gd name="connsiteX6" fmla="*/ 161065 w 1275230"/>
              <a:gd name="connsiteY6" fmla="*/ 462447 h 855267"/>
              <a:gd name="connsiteX0" fmla="*/ 161065 w 1275230"/>
              <a:gd name="connsiteY0" fmla="*/ 462447 h 855267"/>
              <a:gd name="connsiteX1" fmla="*/ 381402 w 1275230"/>
              <a:gd name="connsiteY1" fmla="*/ 223836 h 855267"/>
              <a:gd name="connsiteX2" fmla="*/ 743823 w 1275230"/>
              <a:gd name="connsiteY2" fmla="*/ 0 h 855267"/>
              <a:gd name="connsiteX3" fmla="*/ 1053430 w 1275230"/>
              <a:gd name="connsiteY3" fmla="*/ 256886 h 855267"/>
              <a:gd name="connsiteX4" fmla="*/ 998347 w 1275230"/>
              <a:gd name="connsiteY4" fmla="*/ 855267 h 855267"/>
              <a:gd name="connsiteX5" fmla="*/ 150048 w 1275230"/>
              <a:gd name="connsiteY5" fmla="*/ 833234 h 855267"/>
              <a:gd name="connsiteX6" fmla="*/ 161065 w 1275230"/>
              <a:gd name="connsiteY6" fmla="*/ 462447 h 855267"/>
              <a:gd name="connsiteX0" fmla="*/ 161065 w 1275230"/>
              <a:gd name="connsiteY0" fmla="*/ 462447 h 855267"/>
              <a:gd name="connsiteX1" fmla="*/ 381402 w 1275230"/>
              <a:gd name="connsiteY1" fmla="*/ 223836 h 855267"/>
              <a:gd name="connsiteX2" fmla="*/ 743823 w 1275230"/>
              <a:gd name="connsiteY2" fmla="*/ 0 h 855267"/>
              <a:gd name="connsiteX3" fmla="*/ 1053430 w 1275230"/>
              <a:gd name="connsiteY3" fmla="*/ 256886 h 855267"/>
              <a:gd name="connsiteX4" fmla="*/ 998347 w 1275230"/>
              <a:gd name="connsiteY4" fmla="*/ 855267 h 855267"/>
              <a:gd name="connsiteX5" fmla="*/ 150048 w 1275230"/>
              <a:gd name="connsiteY5" fmla="*/ 833234 h 855267"/>
              <a:gd name="connsiteX6" fmla="*/ 161065 w 1275230"/>
              <a:gd name="connsiteY6" fmla="*/ 462447 h 855267"/>
              <a:gd name="connsiteX0" fmla="*/ 161065 w 1275230"/>
              <a:gd name="connsiteY0" fmla="*/ 447932 h 840752"/>
              <a:gd name="connsiteX1" fmla="*/ 381402 w 1275230"/>
              <a:gd name="connsiteY1" fmla="*/ 209321 h 840752"/>
              <a:gd name="connsiteX2" fmla="*/ 743823 w 1275230"/>
              <a:gd name="connsiteY2" fmla="*/ 0 h 840752"/>
              <a:gd name="connsiteX3" fmla="*/ 1053430 w 1275230"/>
              <a:gd name="connsiteY3" fmla="*/ 242371 h 840752"/>
              <a:gd name="connsiteX4" fmla="*/ 998347 w 1275230"/>
              <a:gd name="connsiteY4" fmla="*/ 840752 h 840752"/>
              <a:gd name="connsiteX5" fmla="*/ 150048 w 1275230"/>
              <a:gd name="connsiteY5" fmla="*/ 818719 h 840752"/>
              <a:gd name="connsiteX6" fmla="*/ 161065 w 1275230"/>
              <a:gd name="connsiteY6" fmla="*/ 447932 h 840752"/>
              <a:gd name="connsiteX0" fmla="*/ 161065 w 1275230"/>
              <a:gd name="connsiteY0" fmla="*/ 274414 h 667234"/>
              <a:gd name="connsiteX1" fmla="*/ 381402 w 1275230"/>
              <a:gd name="connsiteY1" fmla="*/ 35803 h 667234"/>
              <a:gd name="connsiteX2" fmla="*/ 1053430 w 1275230"/>
              <a:gd name="connsiteY2" fmla="*/ 68853 h 667234"/>
              <a:gd name="connsiteX3" fmla="*/ 998347 w 1275230"/>
              <a:gd name="connsiteY3" fmla="*/ 667234 h 667234"/>
              <a:gd name="connsiteX4" fmla="*/ 150048 w 1275230"/>
              <a:gd name="connsiteY4" fmla="*/ 645201 h 667234"/>
              <a:gd name="connsiteX5" fmla="*/ 161065 w 1275230"/>
              <a:gd name="connsiteY5" fmla="*/ 274414 h 667234"/>
              <a:gd name="connsiteX0" fmla="*/ 161065 w 1275230"/>
              <a:gd name="connsiteY0" fmla="*/ 424283 h 817103"/>
              <a:gd name="connsiteX1" fmla="*/ 381402 w 1275230"/>
              <a:gd name="connsiteY1" fmla="*/ 185672 h 817103"/>
              <a:gd name="connsiteX2" fmla="*/ 1053430 w 1275230"/>
              <a:gd name="connsiteY2" fmla="*/ 218722 h 817103"/>
              <a:gd name="connsiteX3" fmla="*/ 998347 w 1275230"/>
              <a:gd name="connsiteY3" fmla="*/ 817103 h 817103"/>
              <a:gd name="connsiteX4" fmla="*/ 150048 w 1275230"/>
              <a:gd name="connsiteY4" fmla="*/ 795070 h 817103"/>
              <a:gd name="connsiteX5" fmla="*/ 161065 w 1275230"/>
              <a:gd name="connsiteY5" fmla="*/ 424283 h 817103"/>
              <a:gd name="connsiteX0" fmla="*/ 161065 w 1275230"/>
              <a:gd name="connsiteY0" fmla="*/ 516856 h 909676"/>
              <a:gd name="connsiteX1" fmla="*/ 381402 w 1275230"/>
              <a:gd name="connsiteY1" fmla="*/ 278245 h 909676"/>
              <a:gd name="connsiteX2" fmla="*/ 1053430 w 1275230"/>
              <a:gd name="connsiteY2" fmla="*/ 311295 h 909676"/>
              <a:gd name="connsiteX3" fmla="*/ 998347 w 1275230"/>
              <a:gd name="connsiteY3" fmla="*/ 909676 h 909676"/>
              <a:gd name="connsiteX4" fmla="*/ 150048 w 1275230"/>
              <a:gd name="connsiteY4" fmla="*/ 887643 h 909676"/>
              <a:gd name="connsiteX5" fmla="*/ 161065 w 1275230"/>
              <a:gd name="connsiteY5" fmla="*/ 516856 h 909676"/>
              <a:gd name="connsiteX0" fmla="*/ 161065 w 1275230"/>
              <a:gd name="connsiteY0" fmla="*/ 503842 h 896662"/>
              <a:gd name="connsiteX1" fmla="*/ 381402 w 1275230"/>
              <a:gd name="connsiteY1" fmla="*/ 265231 h 896662"/>
              <a:gd name="connsiteX2" fmla="*/ 1053430 w 1275230"/>
              <a:gd name="connsiteY2" fmla="*/ 298281 h 896662"/>
              <a:gd name="connsiteX3" fmla="*/ 998347 w 1275230"/>
              <a:gd name="connsiteY3" fmla="*/ 896662 h 896662"/>
              <a:gd name="connsiteX4" fmla="*/ 150048 w 1275230"/>
              <a:gd name="connsiteY4" fmla="*/ 874629 h 896662"/>
              <a:gd name="connsiteX5" fmla="*/ 161065 w 1275230"/>
              <a:gd name="connsiteY5" fmla="*/ 503842 h 896662"/>
              <a:gd name="connsiteX0" fmla="*/ 161065 w 1275230"/>
              <a:gd name="connsiteY0" fmla="*/ 478545 h 871365"/>
              <a:gd name="connsiteX1" fmla="*/ 381402 w 1275230"/>
              <a:gd name="connsiteY1" fmla="*/ 239934 h 871365"/>
              <a:gd name="connsiteX2" fmla="*/ 1053430 w 1275230"/>
              <a:gd name="connsiteY2" fmla="*/ 272984 h 871365"/>
              <a:gd name="connsiteX3" fmla="*/ 998347 w 1275230"/>
              <a:gd name="connsiteY3" fmla="*/ 871365 h 871365"/>
              <a:gd name="connsiteX4" fmla="*/ 150048 w 1275230"/>
              <a:gd name="connsiteY4" fmla="*/ 849332 h 871365"/>
              <a:gd name="connsiteX5" fmla="*/ 161065 w 1275230"/>
              <a:gd name="connsiteY5" fmla="*/ 478545 h 871365"/>
              <a:gd name="connsiteX0" fmla="*/ 161065 w 1275230"/>
              <a:gd name="connsiteY0" fmla="*/ 478545 h 864108"/>
              <a:gd name="connsiteX1" fmla="*/ 381402 w 1275230"/>
              <a:gd name="connsiteY1" fmla="*/ 239934 h 864108"/>
              <a:gd name="connsiteX2" fmla="*/ 1053430 w 1275230"/>
              <a:gd name="connsiteY2" fmla="*/ 272984 h 864108"/>
              <a:gd name="connsiteX3" fmla="*/ 998347 w 1275230"/>
              <a:gd name="connsiteY3" fmla="*/ 864108 h 864108"/>
              <a:gd name="connsiteX4" fmla="*/ 150048 w 1275230"/>
              <a:gd name="connsiteY4" fmla="*/ 849332 h 864108"/>
              <a:gd name="connsiteX5" fmla="*/ 161065 w 1275230"/>
              <a:gd name="connsiteY5" fmla="*/ 478545 h 864108"/>
              <a:gd name="connsiteX0" fmla="*/ 161065 w 1275230"/>
              <a:gd name="connsiteY0" fmla="*/ 478545 h 864108"/>
              <a:gd name="connsiteX1" fmla="*/ 381402 w 1275230"/>
              <a:gd name="connsiteY1" fmla="*/ 239934 h 864108"/>
              <a:gd name="connsiteX2" fmla="*/ 1053430 w 1275230"/>
              <a:gd name="connsiteY2" fmla="*/ 272984 h 864108"/>
              <a:gd name="connsiteX3" fmla="*/ 998347 w 1275230"/>
              <a:gd name="connsiteY3" fmla="*/ 864108 h 864108"/>
              <a:gd name="connsiteX4" fmla="*/ 150048 w 1275230"/>
              <a:gd name="connsiteY4" fmla="*/ 849332 h 864108"/>
              <a:gd name="connsiteX5" fmla="*/ 161065 w 1275230"/>
              <a:gd name="connsiteY5" fmla="*/ 478545 h 864108"/>
              <a:gd name="connsiteX0" fmla="*/ 161065 w 1275230"/>
              <a:gd name="connsiteY0" fmla="*/ 478545 h 871103"/>
              <a:gd name="connsiteX1" fmla="*/ 381402 w 1275230"/>
              <a:gd name="connsiteY1" fmla="*/ 239934 h 871103"/>
              <a:gd name="connsiteX2" fmla="*/ 1053430 w 1275230"/>
              <a:gd name="connsiteY2" fmla="*/ 272984 h 871103"/>
              <a:gd name="connsiteX3" fmla="*/ 998347 w 1275230"/>
              <a:gd name="connsiteY3" fmla="*/ 864108 h 871103"/>
              <a:gd name="connsiteX4" fmla="*/ 150048 w 1275230"/>
              <a:gd name="connsiteY4" fmla="*/ 871103 h 871103"/>
              <a:gd name="connsiteX5" fmla="*/ 161065 w 1275230"/>
              <a:gd name="connsiteY5" fmla="*/ 478545 h 871103"/>
              <a:gd name="connsiteX0" fmla="*/ 161065 w 1275230"/>
              <a:gd name="connsiteY0" fmla="*/ 478545 h 864108"/>
              <a:gd name="connsiteX1" fmla="*/ 381402 w 1275230"/>
              <a:gd name="connsiteY1" fmla="*/ 239934 h 864108"/>
              <a:gd name="connsiteX2" fmla="*/ 1053430 w 1275230"/>
              <a:gd name="connsiteY2" fmla="*/ 272984 h 864108"/>
              <a:gd name="connsiteX3" fmla="*/ 998347 w 1275230"/>
              <a:gd name="connsiteY3" fmla="*/ 864108 h 864108"/>
              <a:gd name="connsiteX4" fmla="*/ 150048 w 1275230"/>
              <a:gd name="connsiteY4" fmla="*/ 863845 h 864108"/>
              <a:gd name="connsiteX5" fmla="*/ 161065 w 1275230"/>
              <a:gd name="connsiteY5" fmla="*/ 478545 h 864108"/>
              <a:gd name="connsiteX0" fmla="*/ 161065 w 1250598"/>
              <a:gd name="connsiteY0" fmla="*/ 464762 h 850325"/>
              <a:gd name="connsiteX1" fmla="*/ 381402 w 1250598"/>
              <a:gd name="connsiteY1" fmla="*/ 226151 h 850325"/>
              <a:gd name="connsiteX2" fmla="*/ 1002630 w 1250598"/>
              <a:gd name="connsiteY2" fmla="*/ 288229 h 850325"/>
              <a:gd name="connsiteX3" fmla="*/ 998347 w 1250598"/>
              <a:gd name="connsiteY3" fmla="*/ 850325 h 850325"/>
              <a:gd name="connsiteX4" fmla="*/ 150048 w 1250598"/>
              <a:gd name="connsiteY4" fmla="*/ 850062 h 850325"/>
              <a:gd name="connsiteX5" fmla="*/ 161065 w 1250598"/>
              <a:gd name="connsiteY5" fmla="*/ 464762 h 850325"/>
              <a:gd name="connsiteX0" fmla="*/ 161065 w 1285163"/>
              <a:gd name="connsiteY0" fmla="*/ 464762 h 850325"/>
              <a:gd name="connsiteX1" fmla="*/ 381402 w 1285163"/>
              <a:gd name="connsiteY1" fmla="*/ 226151 h 850325"/>
              <a:gd name="connsiteX2" fmla="*/ 1002630 w 1285163"/>
              <a:gd name="connsiteY2" fmla="*/ 288229 h 850325"/>
              <a:gd name="connsiteX3" fmla="*/ 998347 w 1285163"/>
              <a:gd name="connsiteY3" fmla="*/ 850325 h 850325"/>
              <a:gd name="connsiteX4" fmla="*/ 150048 w 1285163"/>
              <a:gd name="connsiteY4" fmla="*/ 850062 h 850325"/>
              <a:gd name="connsiteX5" fmla="*/ 161065 w 1285163"/>
              <a:gd name="connsiteY5" fmla="*/ 464762 h 850325"/>
              <a:gd name="connsiteX0" fmla="*/ 161065 w 1285163"/>
              <a:gd name="connsiteY0" fmla="*/ 488495 h 874058"/>
              <a:gd name="connsiteX1" fmla="*/ 381402 w 1285163"/>
              <a:gd name="connsiteY1" fmla="*/ 249884 h 874058"/>
              <a:gd name="connsiteX2" fmla="*/ 1002630 w 1285163"/>
              <a:gd name="connsiteY2" fmla="*/ 311962 h 874058"/>
              <a:gd name="connsiteX3" fmla="*/ 998347 w 1285163"/>
              <a:gd name="connsiteY3" fmla="*/ 874058 h 874058"/>
              <a:gd name="connsiteX4" fmla="*/ 150048 w 1285163"/>
              <a:gd name="connsiteY4" fmla="*/ 873795 h 874058"/>
              <a:gd name="connsiteX5" fmla="*/ 161065 w 1285163"/>
              <a:gd name="connsiteY5" fmla="*/ 488495 h 874058"/>
              <a:gd name="connsiteX0" fmla="*/ 161065 w 1285163"/>
              <a:gd name="connsiteY0" fmla="*/ 485799 h 871362"/>
              <a:gd name="connsiteX1" fmla="*/ 381402 w 1285163"/>
              <a:gd name="connsiteY1" fmla="*/ 247188 h 871362"/>
              <a:gd name="connsiteX2" fmla="*/ 1002630 w 1285163"/>
              <a:gd name="connsiteY2" fmla="*/ 309266 h 871362"/>
              <a:gd name="connsiteX3" fmla="*/ 998347 w 1285163"/>
              <a:gd name="connsiteY3" fmla="*/ 871362 h 871362"/>
              <a:gd name="connsiteX4" fmla="*/ 150048 w 1285163"/>
              <a:gd name="connsiteY4" fmla="*/ 871099 h 871362"/>
              <a:gd name="connsiteX5" fmla="*/ 161065 w 1285163"/>
              <a:gd name="connsiteY5" fmla="*/ 485799 h 871362"/>
              <a:gd name="connsiteX0" fmla="*/ 161065 w 1285163"/>
              <a:gd name="connsiteY0" fmla="*/ 478525 h 864088"/>
              <a:gd name="connsiteX1" fmla="*/ 417688 w 1285163"/>
              <a:gd name="connsiteY1" fmla="*/ 254428 h 864088"/>
              <a:gd name="connsiteX2" fmla="*/ 1002630 w 1285163"/>
              <a:gd name="connsiteY2" fmla="*/ 301992 h 864088"/>
              <a:gd name="connsiteX3" fmla="*/ 998347 w 1285163"/>
              <a:gd name="connsiteY3" fmla="*/ 864088 h 864088"/>
              <a:gd name="connsiteX4" fmla="*/ 150048 w 1285163"/>
              <a:gd name="connsiteY4" fmla="*/ 863825 h 864088"/>
              <a:gd name="connsiteX5" fmla="*/ 161065 w 1285163"/>
              <a:gd name="connsiteY5" fmla="*/ 478525 h 864088"/>
              <a:gd name="connsiteX0" fmla="*/ 161065 w 1285163"/>
              <a:gd name="connsiteY0" fmla="*/ 478525 h 864088"/>
              <a:gd name="connsiteX1" fmla="*/ 417688 w 1285163"/>
              <a:gd name="connsiteY1" fmla="*/ 254428 h 864088"/>
              <a:gd name="connsiteX2" fmla="*/ 1002630 w 1285163"/>
              <a:gd name="connsiteY2" fmla="*/ 301992 h 864088"/>
              <a:gd name="connsiteX3" fmla="*/ 998347 w 1285163"/>
              <a:gd name="connsiteY3" fmla="*/ 864088 h 864088"/>
              <a:gd name="connsiteX4" fmla="*/ 150048 w 1285163"/>
              <a:gd name="connsiteY4" fmla="*/ 863825 h 864088"/>
              <a:gd name="connsiteX5" fmla="*/ 161065 w 1285163"/>
              <a:gd name="connsiteY5" fmla="*/ 478525 h 864088"/>
              <a:gd name="connsiteX0" fmla="*/ 161065 w 1285163"/>
              <a:gd name="connsiteY0" fmla="*/ 489426 h 874989"/>
              <a:gd name="connsiteX1" fmla="*/ 417688 w 1285163"/>
              <a:gd name="connsiteY1" fmla="*/ 265329 h 874989"/>
              <a:gd name="connsiteX2" fmla="*/ 1002630 w 1285163"/>
              <a:gd name="connsiteY2" fmla="*/ 312893 h 874989"/>
              <a:gd name="connsiteX3" fmla="*/ 998347 w 1285163"/>
              <a:gd name="connsiteY3" fmla="*/ 874989 h 874989"/>
              <a:gd name="connsiteX4" fmla="*/ 150048 w 1285163"/>
              <a:gd name="connsiteY4" fmla="*/ 874726 h 874989"/>
              <a:gd name="connsiteX5" fmla="*/ 161065 w 1285163"/>
              <a:gd name="connsiteY5" fmla="*/ 489426 h 87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5163" h="874989">
                <a:moveTo>
                  <a:pt x="161065" y="489426"/>
                </a:moveTo>
                <a:cubicBezTo>
                  <a:pt x="98024" y="358831"/>
                  <a:pt x="197191" y="197261"/>
                  <a:pt x="417688" y="265329"/>
                </a:cubicBezTo>
                <a:cubicBezTo>
                  <a:pt x="435787" y="-80989"/>
                  <a:pt x="972377" y="-111660"/>
                  <a:pt x="1002630" y="312893"/>
                </a:cubicBezTo>
                <a:cubicBezTo>
                  <a:pt x="1386137" y="310295"/>
                  <a:pt x="1373882" y="866017"/>
                  <a:pt x="998347" y="874989"/>
                </a:cubicBezTo>
                <a:lnTo>
                  <a:pt x="150048" y="874726"/>
                </a:lnTo>
                <a:cubicBezTo>
                  <a:pt x="-62070" y="874571"/>
                  <a:pt x="-41013" y="483257"/>
                  <a:pt x="161065" y="489426"/>
                </a:cubicBezTo>
                <a:close/>
              </a:path>
            </a:pathLst>
          </a:custGeom>
          <a:noFill/>
          <a:ln w="508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4534890" y="1874758"/>
            <a:ext cx="3171667" cy="3171667"/>
          </a:xfrm>
          <a:prstGeom prst="arc">
            <a:avLst>
              <a:gd name="adj1" fmla="val 7292436"/>
              <a:gd name="adj2" fmla="val 14113234"/>
            </a:avLst>
          </a:prstGeom>
          <a:ln w="38100" cap="rnd">
            <a:solidFill>
              <a:schemeClr val="accent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1" name="TextBox 10"/>
          <p:cNvSpPr txBox="1"/>
          <p:nvPr/>
        </p:nvSpPr>
        <p:spPr>
          <a:xfrm>
            <a:off x="2858959" y="3196140"/>
            <a:ext cx="1132341" cy="734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40" dirty="0"/>
              <a:t>Property</a:t>
            </a:r>
          </a:p>
          <a:p>
            <a:pPr algn="r"/>
            <a:r>
              <a:rPr lang="en-US" sz="2040" dirty="0"/>
              <a:t>Binding</a:t>
            </a:r>
          </a:p>
        </p:txBody>
      </p:sp>
      <p:sp>
        <p:nvSpPr>
          <p:cNvPr id="12" name="Arc 11"/>
          <p:cNvSpPr/>
          <p:nvPr/>
        </p:nvSpPr>
        <p:spPr>
          <a:xfrm>
            <a:off x="4753896" y="1874758"/>
            <a:ext cx="3171667" cy="3171667"/>
          </a:xfrm>
          <a:prstGeom prst="arc">
            <a:avLst>
              <a:gd name="adj1" fmla="val 18221515"/>
              <a:gd name="adj2" fmla="val 3460434"/>
            </a:avLst>
          </a:prstGeom>
          <a:ln w="38100" cap="rnd">
            <a:solidFill>
              <a:schemeClr val="accent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TextBox 12"/>
          <p:cNvSpPr txBox="1"/>
          <p:nvPr/>
        </p:nvSpPr>
        <p:spPr>
          <a:xfrm>
            <a:off x="8429821" y="3196140"/>
            <a:ext cx="1002529" cy="734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40" dirty="0"/>
              <a:t>Event</a:t>
            </a:r>
          </a:p>
          <a:p>
            <a:r>
              <a:rPr lang="en-US" sz="2040" dirty="0"/>
              <a:t>Binding</a:t>
            </a:r>
          </a:p>
        </p:txBody>
      </p:sp>
      <p:pic>
        <p:nvPicPr>
          <p:cNvPr id="8" name="File_CSS_Code-blue_LC29GZ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19723" y="1142285"/>
            <a:ext cx="828380" cy="994056"/>
          </a:xfrm>
          <a:prstGeom prst="rect">
            <a:avLst/>
          </a:prstGeom>
        </p:spPr>
      </p:pic>
      <p:pic>
        <p:nvPicPr>
          <p:cNvPr id="14" name="File_HTML_Code-blue_9E6qH1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11808" y="4661928"/>
            <a:ext cx="828380" cy="994056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721465" y="600104"/>
            <a:ext cx="10993552" cy="445833"/>
          </a:xfrm>
          <a:prstGeom prst="rect">
            <a:avLst/>
          </a:prstGeom>
        </p:spPr>
        <p:txBody>
          <a:bodyPr/>
          <a:lstStyle>
            <a:lvl1pPr algn="ctr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r>
              <a:rPr lang="en-US" sz="3672" dirty="0"/>
              <a:t>Data Binding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91873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801" y="1136181"/>
            <a:ext cx="10491786" cy="4722163"/>
          </a:xfrm>
        </p:spPr>
        <p:txBody>
          <a:bodyPr/>
          <a:lstStyle/>
          <a:p>
            <a:r>
              <a:rPr lang="en-US" dirty="0"/>
              <a:t>Angular </a:t>
            </a:r>
            <a:r>
              <a:rPr lang="en-US"/>
              <a:t>2’s change </a:t>
            </a:r>
            <a:r>
              <a:rPr lang="en-US" dirty="0"/>
              <a:t>detection is based on unidirectional data flow</a:t>
            </a:r>
          </a:p>
        </p:txBody>
      </p:sp>
    </p:spTree>
    <p:extLst>
      <p:ext uri="{BB962C8B-B14F-4D97-AF65-F5344CB8AC3E}">
        <p14:creationId xmlns:p14="http://schemas.microsoft.com/office/powerpoint/2010/main" val="189727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5711"/>
            <a:ext cx="12436475" cy="6523101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385" y="6606189"/>
            <a:ext cx="9052462" cy="457194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According to </a:t>
            </a:r>
            <a:r>
              <a:rPr lang="en-US" sz="1800"/>
              <a:t>metrics the Angular Team measures</a:t>
            </a:r>
            <a:endParaRPr lang="en-US" sz="18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755213" y="1798489"/>
            <a:ext cx="5943535" cy="420619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955578" y="1668482"/>
            <a:ext cx="5943535" cy="420619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10399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2479E-6 1.33908E-6 L 0.56803 -0.004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02" y="-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2392E-6 -4.63913E-6 L 0.56803 -0.004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02" y="-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solidFill>
            <a:schemeClr val="accent2"/>
          </a:solidFill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No more performance issues with digest cycle and watcher limits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 more watchers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 more repeated digest cycles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 more $apply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Easier 3</a:t>
            </a:r>
            <a:r>
              <a:rPr lang="en-US" baseline="30000" dirty="0">
                <a:solidFill>
                  <a:schemeClr val="bg1"/>
                </a:solidFill>
              </a:rPr>
              <a:t>rd</a:t>
            </a:r>
            <a:r>
              <a:rPr lang="en-US" dirty="0">
                <a:solidFill>
                  <a:schemeClr val="bg1"/>
                </a:solidFill>
              </a:rPr>
              <a:t> party widget integration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0553" y="600104"/>
            <a:ext cx="11294464" cy="355814"/>
          </a:xfrm>
        </p:spPr>
        <p:txBody>
          <a:bodyPr/>
          <a:lstStyle/>
          <a:p>
            <a:r>
              <a:rPr lang="en-US" dirty="0"/>
              <a:t>Benefits </a:t>
            </a:r>
            <a:r>
              <a:rPr lang="en-US"/>
              <a:t>of Angular 2’s Unidirectional </a:t>
            </a:r>
            <a:r>
              <a:rPr lang="en-US" dirty="0"/>
              <a:t>Data Flow</a:t>
            </a:r>
          </a:p>
        </p:txBody>
      </p:sp>
    </p:spTree>
    <p:extLst>
      <p:ext uri="{BB962C8B-B14F-4D97-AF65-F5344CB8AC3E}">
        <p14:creationId xmlns:p14="http://schemas.microsoft.com/office/powerpoint/2010/main" val="2093373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Interpolation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672464" y="4942798"/>
            <a:ext cx="11078717" cy="938142"/>
          </a:xfrm>
        </p:spPr>
        <p:txBody>
          <a:bodyPr/>
          <a:lstStyle/>
          <a:p>
            <a:pPr>
              <a:buNone/>
            </a:pPr>
            <a:r>
              <a:rPr lang="en-US" dirty="0"/>
              <a:t>Evaluate an expression between double curly braces</a:t>
            </a:r>
          </a:p>
          <a:p>
            <a:pPr>
              <a:buNone/>
            </a:pPr>
            <a:r>
              <a:rPr lang="en-US" dirty="0">
                <a:solidFill>
                  <a:schemeClr val="accent2"/>
                </a:solidFill>
              </a:rPr>
              <a:t>{{ expression }}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672464" y="50632"/>
            <a:ext cx="6685736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672464" y="-1"/>
            <a:ext cx="6685736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72464" y="-1"/>
            <a:ext cx="5227134" cy="793801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bg2"/>
                </a:solidFill>
                <a:latin typeface="+mn-lt"/>
              </a:rPr>
              <a:t>One Way 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6179" y="1064420"/>
            <a:ext cx="7875317" cy="22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63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chemeClr val="accent2"/>
                </a:solidFill>
              </a:rPr>
              <a:t>[ ] </a:t>
            </a:r>
            <a:r>
              <a:rPr lang="en-US" dirty="0"/>
              <a:t>to send values from the Component to the Template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Property Binding</a:t>
            </a:r>
          </a:p>
        </p:txBody>
      </p:sp>
    </p:spTree>
    <p:extLst>
      <p:ext uri="{BB962C8B-B14F-4D97-AF65-F5344CB8AC3E}">
        <p14:creationId xmlns:p14="http://schemas.microsoft.com/office/powerpoint/2010/main" val="1514080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Binding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672464" y="4942798"/>
            <a:ext cx="11078717" cy="938142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accent2"/>
                </a:solidFill>
              </a:rPr>
              <a:t>[property]=“expression”</a:t>
            </a:r>
          </a:p>
          <a:p>
            <a:pPr>
              <a:buNone/>
            </a:pPr>
            <a:r>
              <a:rPr lang="en-US" dirty="0"/>
              <a:t>Bind to element, Component or a directive property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672464" y="50632"/>
            <a:ext cx="3778736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672464" y="-1"/>
            <a:ext cx="3778736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72465" y="-1"/>
            <a:ext cx="2954342" cy="793801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bg2"/>
                </a:solidFill>
                <a:latin typeface="+mn-lt"/>
              </a:rPr>
              <a:t>One Way In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30296" y="2572876"/>
            <a:ext cx="188409" cy="670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3260" tIns="46630" rIns="93260" bIns="46630" numCol="1" anchor="ctr" anchorCtr="0" compatLnSpc="1">
            <a:prstTxWarp prst="textNoShape">
              <a:avLst/>
            </a:prstTxWarp>
            <a:spAutoFit/>
          </a:bodyPr>
          <a:lstStyle/>
          <a:p>
            <a:pPr defTabSz="93259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836">
                <a:latin typeface="Arial" charset="0"/>
              </a:rPr>
            </a:br>
            <a:endParaRPr lang="en-US" altLang="en-US" sz="1836">
              <a:latin typeface="Arial" charset="0"/>
            </a:endParaRPr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7345133" y="264717"/>
            <a:ext cx="5090460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7" name="Content Placeholder 5"/>
          <p:cNvSpPr txBox="1">
            <a:spLocks/>
          </p:cNvSpPr>
          <p:nvPr/>
        </p:nvSpPr>
        <p:spPr>
          <a:xfrm>
            <a:off x="7417677" y="264717"/>
            <a:ext cx="5017916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8" name="Content Placeholder 5"/>
          <p:cNvSpPr txBox="1">
            <a:spLocks/>
          </p:cNvSpPr>
          <p:nvPr/>
        </p:nvSpPr>
        <p:spPr>
          <a:xfrm>
            <a:off x="7417674" y="278894"/>
            <a:ext cx="5017919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Element property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358883" y="1687056"/>
            <a:ext cx="895854" cy="406817"/>
            <a:chOff x="9090227" y="1299999"/>
            <a:chExt cx="2815619" cy="162671"/>
          </a:xfrm>
        </p:grpSpPr>
        <p:sp>
          <p:nvSpPr>
            <p:cNvPr id="20" name="Rectangle 19"/>
            <p:cNvSpPr/>
            <p:nvPr/>
          </p:nvSpPr>
          <p:spPr>
            <a:xfrm>
              <a:off x="9101533" y="1315297"/>
              <a:ext cx="2804312" cy="1473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flipH="1">
              <a:off x="9090227" y="1299999"/>
              <a:ext cx="2815619" cy="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1806811" y="518442"/>
            <a:ext cx="5538323" cy="756670"/>
          </a:xfrm>
          <a:prstGeom prst="bentConnector3">
            <a:avLst>
              <a:gd name="adj1" fmla="val 35016"/>
            </a:avLst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5"/>
          <p:cNvSpPr txBox="1">
            <a:spLocks/>
          </p:cNvSpPr>
          <p:nvPr/>
        </p:nvSpPr>
        <p:spPr>
          <a:xfrm>
            <a:off x="7345133" y="1071287"/>
            <a:ext cx="5090460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4" name="Content Placeholder 5"/>
          <p:cNvSpPr txBox="1">
            <a:spLocks/>
          </p:cNvSpPr>
          <p:nvPr/>
        </p:nvSpPr>
        <p:spPr>
          <a:xfrm>
            <a:off x="7417677" y="1071287"/>
            <a:ext cx="5017916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5" name="Content Placeholder 5"/>
          <p:cNvSpPr txBox="1">
            <a:spLocks/>
          </p:cNvSpPr>
          <p:nvPr/>
        </p:nvSpPr>
        <p:spPr>
          <a:xfrm>
            <a:off x="7417674" y="1085464"/>
            <a:ext cx="5017919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Component property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988849" y="2354699"/>
            <a:ext cx="1462351" cy="407500"/>
            <a:chOff x="9090212" y="1220094"/>
            <a:chExt cx="2804319" cy="272416"/>
          </a:xfrm>
        </p:grpSpPr>
        <p:sp>
          <p:nvSpPr>
            <p:cNvPr id="27" name="Rectangle 26"/>
            <p:cNvSpPr/>
            <p:nvPr/>
          </p:nvSpPr>
          <p:spPr>
            <a:xfrm>
              <a:off x="9090218" y="1243130"/>
              <a:ext cx="2804313" cy="2493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90212" y="1220094"/>
              <a:ext cx="2803542" cy="249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9" name="Straight Arrow Connector 28"/>
          <p:cNvCxnSpPr>
            <a:stCxn id="25" idx="1"/>
          </p:cNvCxnSpPr>
          <p:nvPr/>
        </p:nvCxnSpPr>
        <p:spPr>
          <a:xfrm rot="10800000" flipV="1">
            <a:off x="3719818" y="1325745"/>
            <a:ext cx="3697857" cy="898180"/>
          </a:xfrm>
          <a:prstGeom prst="bentConnector3">
            <a:avLst>
              <a:gd name="adj1" fmla="val 33187"/>
            </a:avLst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5"/>
          <p:cNvSpPr txBox="1">
            <a:spLocks/>
          </p:cNvSpPr>
          <p:nvPr/>
        </p:nvSpPr>
        <p:spPr>
          <a:xfrm>
            <a:off x="7345133" y="1808051"/>
            <a:ext cx="5090460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1" name="Content Placeholder 5"/>
          <p:cNvSpPr txBox="1">
            <a:spLocks/>
          </p:cNvSpPr>
          <p:nvPr/>
        </p:nvSpPr>
        <p:spPr>
          <a:xfrm>
            <a:off x="7417677" y="1808051"/>
            <a:ext cx="5017916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2" name="Content Placeholder 5"/>
          <p:cNvSpPr txBox="1">
            <a:spLocks/>
          </p:cNvSpPr>
          <p:nvPr/>
        </p:nvSpPr>
        <p:spPr>
          <a:xfrm>
            <a:off x="7417674" y="1822228"/>
            <a:ext cx="5017919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Directive property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358884" y="2996197"/>
            <a:ext cx="1496329" cy="415794"/>
            <a:chOff x="9090218" y="1239904"/>
            <a:chExt cx="2804313" cy="166261"/>
          </a:xfrm>
        </p:grpSpPr>
        <p:sp>
          <p:nvSpPr>
            <p:cNvPr id="34" name="Rectangle 33"/>
            <p:cNvSpPr/>
            <p:nvPr/>
          </p:nvSpPr>
          <p:spPr>
            <a:xfrm>
              <a:off x="9090218" y="1256999"/>
              <a:ext cx="2804313" cy="1491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 flipH="1">
              <a:off x="9090218" y="1239904"/>
              <a:ext cx="2804313" cy="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Straight Arrow Connector 35"/>
          <p:cNvCxnSpPr>
            <a:stCxn id="30" idx="1"/>
          </p:cNvCxnSpPr>
          <p:nvPr/>
        </p:nvCxnSpPr>
        <p:spPr>
          <a:xfrm rot="10800000" flipV="1">
            <a:off x="2099190" y="2061776"/>
            <a:ext cx="5245943" cy="834839"/>
          </a:xfrm>
          <a:prstGeom prst="bentConnector3">
            <a:avLst>
              <a:gd name="adj1" fmla="val 4821"/>
            </a:avLst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1" idx="0"/>
          </p:cNvCxnSpPr>
          <p:nvPr/>
        </p:nvCxnSpPr>
        <p:spPr>
          <a:xfrm flipV="1">
            <a:off x="1806810" y="1275113"/>
            <a:ext cx="5057" cy="411944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8" idx="0"/>
          </p:cNvCxnSpPr>
          <p:nvPr/>
        </p:nvCxnSpPr>
        <p:spPr>
          <a:xfrm flipH="1" flipV="1">
            <a:off x="3719817" y="2227113"/>
            <a:ext cx="6" cy="127586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2099605" y="2882741"/>
            <a:ext cx="0" cy="12758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0296" y="1705711"/>
            <a:ext cx="9142888" cy="179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38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801" y="1136181"/>
            <a:ext cx="10491786" cy="4722163"/>
          </a:xfrm>
        </p:spPr>
        <p:txBody>
          <a:bodyPr/>
          <a:lstStyle/>
          <a:p>
            <a:r>
              <a:rPr lang="en-US" dirty="0"/>
              <a:t>We set properties and events of DOM elements, not attributes</a:t>
            </a:r>
          </a:p>
        </p:txBody>
      </p:sp>
    </p:spTree>
    <p:extLst>
      <p:ext uri="{BB962C8B-B14F-4D97-AF65-F5344CB8AC3E}">
        <p14:creationId xmlns:p14="http://schemas.microsoft.com/office/powerpoint/2010/main" val="482288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chemeClr val="accent2"/>
                </a:solidFill>
              </a:rPr>
              <a:t>( ) </a:t>
            </a:r>
            <a:r>
              <a:rPr lang="en-US" dirty="0"/>
              <a:t>to send events from the Template to the Component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Event Binding</a:t>
            </a:r>
          </a:p>
        </p:txBody>
      </p:sp>
    </p:spTree>
    <p:extLst>
      <p:ext uri="{BB962C8B-B14F-4D97-AF65-F5344CB8AC3E}">
        <p14:creationId xmlns:p14="http://schemas.microsoft.com/office/powerpoint/2010/main" val="492361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Binding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672464" y="4942798"/>
            <a:ext cx="11078717" cy="938142"/>
          </a:xfrm>
        </p:spPr>
        <p:txBody>
          <a:bodyPr/>
          <a:lstStyle/>
          <a:p>
            <a:pPr>
              <a:buNone/>
            </a:pPr>
            <a:r>
              <a:rPr lang="en-US" dirty="0"/>
              <a:t>Execute an expression when an event occurs</a:t>
            </a:r>
          </a:p>
          <a:p>
            <a:pPr>
              <a:buNone/>
            </a:pPr>
            <a:r>
              <a:rPr lang="en-US" dirty="0">
                <a:solidFill>
                  <a:schemeClr val="accent2"/>
                </a:solidFill>
              </a:rPr>
              <a:t>(event-target)=“statement”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672464" y="50632"/>
            <a:ext cx="6685736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672464" y="-1"/>
            <a:ext cx="6685736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72464" y="-1"/>
            <a:ext cx="5227134" cy="793801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bg2"/>
                </a:solidFill>
                <a:latin typeface="+mn-lt"/>
              </a:rPr>
              <a:t>One Way to the Component</a:t>
            </a:r>
          </a:p>
        </p:txBody>
      </p:sp>
      <p:sp>
        <p:nvSpPr>
          <p:cNvPr id="29" name="Content Placeholder 5"/>
          <p:cNvSpPr txBox="1">
            <a:spLocks/>
          </p:cNvSpPr>
          <p:nvPr/>
        </p:nvSpPr>
        <p:spPr>
          <a:xfrm>
            <a:off x="8717643" y="1262782"/>
            <a:ext cx="3717950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0" name="Content Placeholder 5"/>
          <p:cNvSpPr txBox="1">
            <a:spLocks/>
          </p:cNvSpPr>
          <p:nvPr/>
        </p:nvSpPr>
        <p:spPr>
          <a:xfrm>
            <a:off x="8770627" y="1262782"/>
            <a:ext cx="3664966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1" name="Content Placeholder 5"/>
          <p:cNvSpPr txBox="1">
            <a:spLocks/>
          </p:cNvSpPr>
          <p:nvPr/>
        </p:nvSpPr>
        <p:spPr>
          <a:xfrm>
            <a:off x="8770625" y="1276959"/>
            <a:ext cx="3664968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Element event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055311" y="1690091"/>
            <a:ext cx="1241455" cy="409545"/>
            <a:chOff x="9090218" y="1247046"/>
            <a:chExt cx="2804314" cy="163762"/>
          </a:xfrm>
        </p:grpSpPr>
        <p:sp>
          <p:nvSpPr>
            <p:cNvPr id="33" name="Rectangle 32"/>
            <p:cNvSpPr/>
            <p:nvPr/>
          </p:nvSpPr>
          <p:spPr>
            <a:xfrm>
              <a:off x="9090218" y="1261642"/>
              <a:ext cx="2804314" cy="1491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flipV="1">
              <a:off x="9090218" y="1247046"/>
              <a:ext cx="2804312" cy="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5" name="Straight Arrow Connector 34"/>
          <p:cNvCxnSpPr>
            <a:stCxn id="29" idx="1"/>
            <a:endCxn id="33" idx="0"/>
          </p:cNvCxnSpPr>
          <p:nvPr/>
        </p:nvCxnSpPr>
        <p:spPr>
          <a:xfrm rot="10800000" flipV="1">
            <a:off x="2676040" y="1516506"/>
            <a:ext cx="6041604" cy="210086"/>
          </a:xfrm>
          <a:prstGeom prst="bentConnector2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5"/>
          <p:cNvSpPr txBox="1">
            <a:spLocks/>
          </p:cNvSpPr>
          <p:nvPr/>
        </p:nvSpPr>
        <p:spPr>
          <a:xfrm>
            <a:off x="8717643" y="3027251"/>
            <a:ext cx="3717950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7" name="Content Placeholder 5"/>
          <p:cNvSpPr txBox="1">
            <a:spLocks/>
          </p:cNvSpPr>
          <p:nvPr/>
        </p:nvSpPr>
        <p:spPr>
          <a:xfrm>
            <a:off x="8770627" y="3027251"/>
            <a:ext cx="3664966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8" name="Content Placeholder 5"/>
          <p:cNvSpPr txBox="1">
            <a:spLocks/>
          </p:cNvSpPr>
          <p:nvPr/>
        </p:nvSpPr>
        <p:spPr>
          <a:xfrm>
            <a:off x="8770625" y="3041428"/>
            <a:ext cx="3664968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Component event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474492" y="2515462"/>
            <a:ext cx="1635435" cy="405870"/>
            <a:chOff x="9090216" y="1261643"/>
            <a:chExt cx="2804315" cy="162292"/>
          </a:xfrm>
        </p:grpSpPr>
        <p:sp>
          <p:nvSpPr>
            <p:cNvPr id="40" name="Rectangle 39"/>
            <p:cNvSpPr/>
            <p:nvPr/>
          </p:nvSpPr>
          <p:spPr>
            <a:xfrm>
              <a:off x="9090218" y="1261643"/>
              <a:ext cx="2804313" cy="1491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flipV="1">
              <a:off x="9090216" y="1409018"/>
              <a:ext cx="2804315" cy="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2" name="Straight Arrow Connector 41"/>
          <p:cNvCxnSpPr>
            <a:stCxn id="36" idx="1"/>
            <a:endCxn id="41" idx="0"/>
          </p:cNvCxnSpPr>
          <p:nvPr/>
        </p:nvCxnSpPr>
        <p:spPr>
          <a:xfrm rot="10800000">
            <a:off x="4292209" y="2921334"/>
            <a:ext cx="4425433" cy="359643"/>
          </a:xfrm>
          <a:prstGeom prst="bentConnector2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480" y="1637932"/>
            <a:ext cx="11618683" cy="14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44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[( )] </a:t>
            </a:r>
            <a:r>
              <a:rPr lang="en-US" dirty="0"/>
              <a:t>sends a value from Component to Template, </a:t>
            </a:r>
          </a:p>
          <a:p>
            <a:r>
              <a:rPr lang="en-US" dirty="0"/>
              <a:t>and sends changes in the Template to the Component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Two Way Binding</a:t>
            </a:r>
          </a:p>
        </p:txBody>
      </p:sp>
    </p:spTree>
    <p:extLst>
      <p:ext uri="{BB962C8B-B14F-4D97-AF65-F5344CB8AC3E}">
        <p14:creationId xmlns:p14="http://schemas.microsoft.com/office/powerpoint/2010/main" val="246952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 Binding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672464" y="4942798"/>
            <a:ext cx="11078717" cy="938142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accent2"/>
                </a:solidFill>
              </a:rPr>
              <a:t>[( )] </a:t>
            </a:r>
            <a:r>
              <a:rPr lang="en-US" dirty="0"/>
              <a:t>= Football in a box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672464" y="50632"/>
            <a:ext cx="6685736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672464" y="-1"/>
            <a:ext cx="6685736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72464" y="-1"/>
            <a:ext cx="5227134" cy="793801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bg2"/>
                </a:solidFill>
                <a:latin typeface="+mn-lt"/>
              </a:rPr>
              <a:t>Value in, Value Out</a:t>
            </a: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8717643" y="2328252"/>
            <a:ext cx="3717950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8770627" y="2328252"/>
            <a:ext cx="3664966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8770625" y="2342429"/>
            <a:ext cx="3664968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Built-in directive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220331" y="1584376"/>
            <a:ext cx="2405107" cy="512933"/>
            <a:chOff x="9090218" y="1261642"/>
            <a:chExt cx="2804312" cy="205103"/>
          </a:xfrm>
        </p:grpSpPr>
        <p:sp>
          <p:nvSpPr>
            <p:cNvPr id="15" name="Rectangle 14"/>
            <p:cNvSpPr/>
            <p:nvPr/>
          </p:nvSpPr>
          <p:spPr>
            <a:xfrm>
              <a:off x="9090218" y="1261642"/>
              <a:ext cx="2804312" cy="1864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flipH="1" flipV="1">
              <a:off x="9090218" y="1448099"/>
              <a:ext cx="2804312" cy="18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Straight Arrow Connector 16"/>
          <p:cNvCxnSpPr>
            <a:stCxn id="11" idx="1"/>
            <a:endCxn id="16" idx="0"/>
          </p:cNvCxnSpPr>
          <p:nvPr/>
        </p:nvCxnSpPr>
        <p:spPr>
          <a:xfrm rot="10800000">
            <a:off x="3422885" y="2097309"/>
            <a:ext cx="5294758" cy="484668"/>
          </a:xfrm>
          <a:prstGeom prst="bentConnector2">
            <a:avLst/>
          </a:prstGeom>
          <a:ln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80" y="1253924"/>
            <a:ext cx="7797600" cy="1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79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 err="1">
                <a:solidFill>
                  <a:schemeClr val="accent2"/>
                </a:solidFill>
              </a:rPr>
              <a:t>ngModel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672464" y="4942798"/>
            <a:ext cx="11078717" cy="938142"/>
          </a:xfrm>
        </p:spPr>
        <p:txBody>
          <a:bodyPr/>
          <a:lstStyle/>
          <a:p>
            <a:pPr>
              <a:buNone/>
            </a:pPr>
            <a:r>
              <a:rPr lang="en-US" dirty="0"/>
              <a:t>Import </a:t>
            </a:r>
            <a:r>
              <a:rPr lang="en-US" dirty="0" err="1">
                <a:solidFill>
                  <a:schemeClr val="accent2"/>
                </a:solidFill>
              </a:rPr>
              <a:t>FormsModule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pPr>
              <a:buNone/>
            </a:pPr>
            <a:r>
              <a:rPr lang="en-US" dirty="0"/>
              <a:t>Add it to the Angular module’s import list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672464" y="50632"/>
            <a:ext cx="6685736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672464" y="-1"/>
            <a:ext cx="6685736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72464" y="-1"/>
            <a:ext cx="5227134" cy="793801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bg2"/>
                </a:solidFill>
                <a:latin typeface="+mn-lt"/>
              </a:rPr>
              <a:t>Importing the </a:t>
            </a:r>
            <a:r>
              <a:rPr lang="en-US" sz="2040" b="1" dirty="0" err="1">
                <a:solidFill>
                  <a:schemeClr val="bg2"/>
                </a:solidFill>
                <a:latin typeface="+mn-lt"/>
              </a:rPr>
              <a:t>FormsModule</a:t>
            </a:r>
            <a:endParaRPr lang="en-US" sz="204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7106909" y="1968302"/>
            <a:ext cx="5328684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7182849" y="1968302"/>
            <a:ext cx="5252744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7182845" y="1982479"/>
            <a:ext cx="5252748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Import </a:t>
            </a:r>
            <a:r>
              <a:rPr lang="en-US" sz="2040" b="1" dirty="0" err="1">
                <a:solidFill>
                  <a:schemeClr val="tx1"/>
                </a:solidFill>
                <a:latin typeface="+mj-lt"/>
              </a:rPr>
              <a:t>FormsModule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33149" y="1472522"/>
            <a:ext cx="1865207" cy="386953"/>
            <a:chOff x="9090218" y="1277632"/>
            <a:chExt cx="2804312" cy="189113"/>
          </a:xfrm>
        </p:grpSpPr>
        <p:sp>
          <p:nvSpPr>
            <p:cNvPr id="15" name="Rectangle 14"/>
            <p:cNvSpPr/>
            <p:nvPr/>
          </p:nvSpPr>
          <p:spPr>
            <a:xfrm>
              <a:off x="9090218" y="1277632"/>
              <a:ext cx="2804312" cy="1864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flipH="1" flipV="1">
              <a:off x="9090218" y="1448099"/>
              <a:ext cx="2804312" cy="18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Straight Arrow Connector 16"/>
          <p:cNvCxnSpPr>
            <a:stCxn id="11" idx="1"/>
            <a:endCxn id="16" idx="0"/>
          </p:cNvCxnSpPr>
          <p:nvPr/>
        </p:nvCxnSpPr>
        <p:spPr>
          <a:xfrm rot="10800000">
            <a:off x="2465753" y="1859477"/>
            <a:ext cx="4641156" cy="362552"/>
          </a:xfrm>
          <a:prstGeom prst="bentConnector2">
            <a:avLst/>
          </a:prstGeom>
          <a:ln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5"/>
          <p:cNvSpPr txBox="1">
            <a:spLocks/>
          </p:cNvSpPr>
          <p:nvPr/>
        </p:nvSpPr>
        <p:spPr>
          <a:xfrm>
            <a:off x="7106103" y="2879050"/>
            <a:ext cx="5385118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7182845" y="2879050"/>
            <a:ext cx="5308375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0" name="Content Placeholder 5"/>
          <p:cNvSpPr txBox="1">
            <a:spLocks/>
          </p:cNvSpPr>
          <p:nvPr/>
        </p:nvSpPr>
        <p:spPr>
          <a:xfrm>
            <a:off x="7109322" y="2905935"/>
            <a:ext cx="5326271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Import </a:t>
            </a:r>
            <a:r>
              <a:rPr lang="en-US" sz="2040" b="1" dirty="0">
                <a:solidFill>
                  <a:schemeClr val="tx1"/>
                </a:solidFill>
                <a:latin typeface="+mj-lt"/>
              </a:rPr>
              <a:t>into the Angular module</a:t>
            </a:r>
          </a:p>
        </p:txBody>
      </p:sp>
      <p:cxnSp>
        <p:nvCxnSpPr>
          <p:cNvPr id="21" name="Straight Arrow Connector 20"/>
          <p:cNvCxnSpPr>
            <a:endCxn id="27" idx="1"/>
          </p:cNvCxnSpPr>
          <p:nvPr/>
        </p:nvCxnSpPr>
        <p:spPr>
          <a:xfrm flipH="1">
            <a:off x="3076836" y="3132778"/>
            <a:ext cx="4029271" cy="3499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088537" y="2940045"/>
            <a:ext cx="1988300" cy="455463"/>
            <a:chOff x="9090218" y="1261641"/>
            <a:chExt cx="2901873" cy="239006"/>
          </a:xfrm>
        </p:grpSpPr>
        <p:sp>
          <p:nvSpPr>
            <p:cNvPr id="26" name="Rectangle 25"/>
            <p:cNvSpPr/>
            <p:nvPr/>
          </p:nvSpPr>
          <p:spPr>
            <a:xfrm>
              <a:off x="9090218" y="1261643"/>
              <a:ext cx="2798702" cy="2390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flipH="1" flipV="1">
              <a:off x="11894527" y="1261641"/>
              <a:ext cx="97564" cy="2390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464" y="852273"/>
            <a:ext cx="7394618" cy="306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4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273" y="-1"/>
            <a:ext cx="533792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4036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7132627" y="2416285"/>
            <a:ext cx="3814755" cy="738664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Template</a:t>
            </a: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606935" y="1456171"/>
            <a:ext cx="3517035" cy="445833"/>
          </a:xfrm>
          <a:prstGeom prst="rect">
            <a:avLst/>
          </a:prstGeom>
        </p:spPr>
        <p:txBody>
          <a:bodyPr/>
          <a:lstStyle>
            <a:lvl1pPr algn="ctr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endParaRPr lang="en-US" sz="3672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Binding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158476" y="5095504"/>
            <a:ext cx="3814755" cy="738664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Component</a:t>
            </a:r>
          </a:p>
        </p:txBody>
      </p:sp>
      <p:cxnSp>
        <p:nvCxnSpPr>
          <p:cNvPr id="22" name="Straight Arrow Connector 8"/>
          <p:cNvCxnSpPr/>
          <p:nvPr/>
        </p:nvCxnSpPr>
        <p:spPr>
          <a:xfrm flipH="1">
            <a:off x="10164020" y="2777689"/>
            <a:ext cx="103383" cy="2664118"/>
          </a:xfrm>
          <a:prstGeom prst="curvedConnector3">
            <a:avLst>
              <a:gd name="adj1" fmla="val -1130868"/>
            </a:avLst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 bwMode="auto">
          <a:xfrm flipH="1">
            <a:off x="9527221" y="2504029"/>
            <a:ext cx="547320" cy="547320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4" name="Oval 23"/>
          <p:cNvSpPr/>
          <p:nvPr/>
        </p:nvSpPr>
        <p:spPr bwMode="auto">
          <a:xfrm flipH="1">
            <a:off x="9630604" y="5168147"/>
            <a:ext cx="547320" cy="547320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cxnSp>
        <p:nvCxnSpPr>
          <p:cNvPr id="30" name="Straight Arrow Connector 8"/>
          <p:cNvCxnSpPr/>
          <p:nvPr/>
        </p:nvCxnSpPr>
        <p:spPr>
          <a:xfrm flipV="1">
            <a:off x="7862423" y="2820438"/>
            <a:ext cx="103383" cy="2664118"/>
          </a:xfrm>
          <a:prstGeom prst="curvedConnector3">
            <a:avLst>
              <a:gd name="adj1" fmla="val -1067692"/>
            </a:avLst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 bwMode="auto">
          <a:xfrm flipH="1">
            <a:off x="7315103" y="2546778"/>
            <a:ext cx="547320" cy="547320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2" name="Oval 31"/>
          <p:cNvSpPr/>
          <p:nvPr/>
        </p:nvSpPr>
        <p:spPr bwMode="auto">
          <a:xfrm flipH="1">
            <a:off x="7418486" y="5210896"/>
            <a:ext cx="547320" cy="547320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8644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Built-In Directives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19062" y="3292775"/>
            <a:ext cx="10271125" cy="18466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Angular renders templates, it transforms the DOM according to instructions from Directives</a:t>
            </a:r>
          </a:p>
        </p:txBody>
      </p:sp>
    </p:spTree>
    <p:extLst>
      <p:ext uri="{BB962C8B-B14F-4D97-AF65-F5344CB8AC3E}">
        <p14:creationId xmlns:p14="http://schemas.microsoft.com/office/powerpoint/2010/main" val="83727752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*</a:t>
            </a:r>
            <a:r>
              <a:rPr lang="en-US" dirty="0" err="1">
                <a:solidFill>
                  <a:schemeClr val="accent2"/>
                </a:solidFill>
              </a:rPr>
              <a:t>ngIf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672464" y="4942798"/>
            <a:ext cx="11078717" cy="1766959"/>
          </a:xfrm>
        </p:spPr>
        <p:txBody>
          <a:bodyPr/>
          <a:lstStyle/>
          <a:p>
            <a:pPr>
              <a:buNone/>
            </a:pPr>
            <a:r>
              <a:rPr lang="en-US" dirty="0"/>
              <a:t>Conditionally removes elements from the DOM</a:t>
            </a:r>
            <a:endParaRPr lang="en-US" dirty="0">
              <a:solidFill>
                <a:schemeClr val="accent2"/>
              </a:solidFill>
            </a:endParaRPr>
          </a:p>
          <a:p>
            <a:pPr>
              <a:buNone/>
            </a:pPr>
            <a:r>
              <a:rPr lang="en-US" dirty="0"/>
              <a:t>Structural directive</a:t>
            </a:r>
          </a:p>
          <a:p>
            <a:pPr>
              <a:buNone/>
            </a:pPr>
            <a:r>
              <a:rPr lang="en-US" dirty="0"/>
              <a:t>Use</a:t>
            </a:r>
            <a:r>
              <a:rPr lang="en-US" dirty="0">
                <a:solidFill>
                  <a:schemeClr val="accent2"/>
                </a:solidFill>
              </a:rPr>
              <a:t> [</a:t>
            </a:r>
            <a:r>
              <a:rPr lang="en-US" dirty="0" err="1">
                <a:solidFill>
                  <a:schemeClr val="accent2"/>
                </a:solidFill>
              </a:rPr>
              <a:t>style.visibility</a:t>
            </a:r>
            <a:r>
              <a:rPr lang="en-US" dirty="0">
                <a:solidFill>
                  <a:schemeClr val="accent2"/>
                </a:solidFill>
              </a:rPr>
              <a:t>]=“</a:t>
            </a:r>
            <a:r>
              <a:rPr lang="en-US" dirty="0" err="1">
                <a:solidFill>
                  <a:schemeClr val="accent2"/>
                </a:solidFill>
              </a:rPr>
              <a:t>isVisible</a:t>
            </a:r>
            <a:r>
              <a:rPr lang="en-US" dirty="0">
                <a:solidFill>
                  <a:schemeClr val="accent2"/>
                </a:solidFill>
              </a:rPr>
              <a:t>()” </a:t>
            </a:r>
            <a:r>
              <a:rPr lang="en-US" dirty="0"/>
              <a:t>to hide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672464" y="50632"/>
            <a:ext cx="6685736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672464" y="-1"/>
            <a:ext cx="6685736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72464" y="-1"/>
            <a:ext cx="5227134" cy="793801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bg2"/>
                </a:solidFill>
                <a:latin typeface="+mn-lt"/>
              </a:rPr>
              <a:t>Conditional Template</a:t>
            </a: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8717643" y="1190143"/>
            <a:ext cx="3717950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8770627" y="1190143"/>
            <a:ext cx="3664966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8770625" y="1204319"/>
            <a:ext cx="3664968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Show template if </a:t>
            </a:r>
            <a:r>
              <a:rPr lang="en-US" sz="2040" b="1" dirty="0" err="1">
                <a:solidFill>
                  <a:schemeClr val="tx1"/>
                </a:solidFill>
                <a:latin typeface="+mn-lt"/>
              </a:rPr>
              <a:t>truthy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7" name="Straight Arrow Connector 16"/>
          <p:cNvCxnSpPr>
            <a:stCxn id="11" idx="1"/>
            <a:endCxn id="22" idx="2"/>
          </p:cNvCxnSpPr>
          <p:nvPr/>
        </p:nvCxnSpPr>
        <p:spPr>
          <a:xfrm rot="10800000" flipV="1">
            <a:off x="2970071" y="1443866"/>
            <a:ext cx="5747572" cy="180931"/>
          </a:xfrm>
          <a:prstGeom prst="bentConnector2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307847" y="1624798"/>
            <a:ext cx="1324448" cy="511032"/>
            <a:chOff x="9090216" y="1243756"/>
            <a:chExt cx="2804316" cy="204343"/>
          </a:xfrm>
        </p:grpSpPr>
        <p:sp>
          <p:nvSpPr>
            <p:cNvPr id="21" name="Rectangle 20"/>
            <p:cNvSpPr/>
            <p:nvPr/>
          </p:nvSpPr>
          <p:spPr>
            <a:xfrm>
              <a:off x="9090218" y="1261642"/>
              <a:ext cx="2804314" cy="1864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flipV="1">
              <a:off x="9090216" y="1243756"/>
              <a:ext cx="2804314" cy="186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3870" y="1580177"/>
            <a:ext cx="8535911" cy="161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74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*</a:t>
            </a:r>
            <a:r>
              <a:rPr lang="en-US" dirty="0" err="1">
                <a:solidFill>
                  <a:schemeClr val="accent2"/>
                </a:solidFill>
              </a:rPr>
              <a:t>ngFor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672464" y="4942798"/>
            <a:ext cx="11078717" cy="1352550"/>
          </a:xfrm>
        </p:spPr>
        <p:txBody>
          <a:bodyPr/>
          <a:lstStyle/>
          <a:p>
            <a:pPr>
              <a:buNone/>
            </a:pPr>
            <a:r>
              <a:rPr lang="en-US" dirty="0"/>
              <a:t>Structural directive</a:t>
            </a:r>
          </a:p>
          <a:p>
            <a:pPr>
              <a:buNone/>
            </a:pPr>
            <a:r>
              <a:rPr lang="en-US" dirty="0"/>
              <a:t>Show an element n number of times</a:t>
            </a:r>
            <a:endParaRPr lang="en-US" dirty="0">
              <a:solidFill>
                <a:schemeClr val="accent2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accent2"/>
                </a:solidFill>
              </a:rPr>
              <a:t>let </a:t>
            </a:r>
            <a:r>
              <a:rPr lang="en-US" dirty="0"/>
              <a:t>declares a local variable</a:t>
            </a: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8416506" y="1262782"/>
            <a:ext cx="4020270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8472616" y="1262782"/>
            <a:ext cx="3962977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8472614" y="1276959"/>
            <a:ext cx="3962979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Iterate </a:t>
            </a:r>
            <a:r>
              <a:rPr lang="en-US" sz="2040" b="1" dirty="0">
                <a:solidFill>
                  <a:schemeClr val="tx1"/>
                </a:solidFill>
                <a:latin typeface="+mj-lt"/>
              </a:rPr>
              <a:t>over the characters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099243" y="1634614"/>
            <a:ext cx="1865207" cy="503748"/>
            <a:chOff x="9090218" y="1246670"/>
            <a:chExt cx="2804314" cy="201430"/>
          </a:xfrm>
        </p:grpSpPr>
        <p:sp>
          <p:nvSpPr>
            <p:cNvPr id="15" name="Rectangle 14"/>
            <p:cNvSpPr/>
            <p:nvPr/>
          </p:nvSpPr>
          <p:spPr>
            <a:xfrm>
              <a:off x="9090218" y="1261643"/>
              <a:ext cx="2804314" cy="1864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flipH="1" flipV="1">
              <a:off x="9090218" y="1246670"/>
              <a:ext cx="2804314" cy="18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Straight Arrow Connector 16"/>
          <p:cNvCxnSpPr>
            <a:stCxn id="13" idx="1"/>
            <a:endCxn id="16" idx="2"/>
          </p:cNvCxnSpPr>
          <p:nvPr/>
        </p:nvCxnSpPr>
        <p:spPr>
          <a:xfrm rot="10800000" flipV="1">
            <a:off x="7031848" y="1517241"/>
            <a:ext cx="1440767" cy="117372"/>
          </a:xfrm>
          <a:prstGeom prst="bentConnector2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5"/>
          <p:cNvSpPr txBox="1">
            <a:spLocks/>
          </p:cNvSpPr>
          <p:nvPr/>
        </p:nvSpPr>
        <p:spPr>
          <a:xfrm>
            <a:off x="8414341" y="2352477"/>
            <a:ext cx="4089245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8472616" y="2352477"/>
            <a:ext cx="4030970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0" name="Content Placeholder 5"/>
          <p:cNvSpPr txBox="1">
            <a:spLocks/>
          </p:cNvSpPr>
          <p:nvPr/>
        </p:nvSpPr>
        <p:spPr>
          <a:xfrm>
            <a:off x="8472614" y="2366654"/>
            <a:ext cx="4030972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Local variable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721256" y="1689216"/>
            <a:ext cx="1711630" cy="512640"/>
            <a:chOff x="9090218" y="1261642"/>
            <a:chExt cx="2804314" cy="204986"/>
          </a:xfrm>
        </p:grpSpPr>
        <p:sp>
          <p:nvSpPr>
            <p:cNvPr id="22" name="Rectangle 21"/>
            <p:cNvSpPr/>
            <p:nvPr/>
          </p:nvSpPr>
          <p:spPr>
            <a:xfrm>
              <a:off x="9090218" y="1261642"/>
              <a:ext cx="2804314" cy="1864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flipV="1">
              <a:off x="9090218" y="1447983"/>
              <a:ext cx="2804314" cy="186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Straight Arrow Connector 23"/>
          <p:cNvCxnSpPr>
            <a:stCxn id="18" idx="1"/>
            <a:endCxn id="23" idx="0"/>
          </p:cNvCxnSpPr>
          <p:nvPr/>
        </p:nvCxnSpPr>
        <p:spPr>
          <a:xfrm rot="10800000">
            <a:off x="4577071" y="2201858"/>
            <a:ext cx="3837269" cy="404345"/>
          </a:xfrm>
          <a:prstGeom prst="bentConnector2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5"/>
          <p:cNvSpPr txBox="1">
            <a:spLocks/>
          </p:cNvSpPr>
          <p:nvPr/>
        </p:nvSpPr>
        <p:spPr>
          <a:xfrm>
            <a:off x="672464" y="50632"/>
            <a:ext cx="6685736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672464" y="-1"/>
            <a:ext cx="6685736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672464" y="-1"/>
            <a:ext cx="5227134" cy="793801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bg2"/>
                </a:solidFill>
                <a:latin typeface="+mn-lt"/>
              </a:rPr>
              <a:t>Repeating a Template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674" y="1276959"/>
            <a:ext cx="7978940" cy="233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096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Built-In Directives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672464" y="4942798"/>
            <a:ext cx="11078717" cy="1352550"/>
          </a:xfrm>
        </p:spPr>
        <p:txBody>
          <a:bodyPr/>
          <a:lstStyle/>
          <a:p>
            <a:pPr>
              <a:buNone/>
            </a:pPr>
            <a:r>
              <a:rPr lang="en-US" dirty="0" err="1">
                <a:solidFill>
                  <a:schemeClr val="accent2"/>
                </a:solidFill>
              </a:rPr>
              <a:t>BrowserModule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imports </a:t>
            </a:r>
            <a:r>
              <a:rPr lang="en-US" dirty="0" err="1">
                <a:solidFill>
                  <a:schemeClr val="accent2"/>
                </a:solidFill>
              </a:rPr>
              <a:t>CommonModule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pPr>
              <a:buNone/>
            </a:pPr>
            <a:r>
              <a:rPr lang="en-US" dirty="0"/>
              <a:t>Import and add it to the Angular module’s import list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672464" y="50632"/>
            <a:ext cx="6685736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672464" y="-1"/>
            <a:ext cx="6685736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72464" y="-1"/>
            <a:ext cx="5227134" cy="793801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bg2"/>
                </a:solidFill>
                <a:latin typeface="+mn-lt"/>
              </a:rPr>
              <a:t>Importing the </a:t>
            </a:r>
            <a:r>
              <a:rPr lang="en-US" sz="2040" b="1" dirty="0" err="1">
                <a:solidFill>
                  <a:schemeClr val="bg2"/>
                </a:solidFill>
                <a:latin typeface="+mn-lt"/>
              </a:rPr>
              <a:t>CommonModule</a:t>
            </a:r>
            <a:endParaRPr lang="en-US" sz="204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7106909" y="1706521"/>
            <a:ext cx="5328684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7182849" y="1706521"/>
            <a:ext cx="5252744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7182845" y="1720698"/>
            <a:ext cx="5252748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Import </a:t>
            </a:r>
            <a:r>
              <a:rPr lang="en-US" sz="2040" b="1" dirty="0" err="1">
                <a:solidFill>
                  <a:schemeClr val="tx1"/>
                </a:solidFill>
                <a:latin typeface="+mj-lt"/>
              </a:rPr>
              <a:t>BrowserModule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49511" y="1161657"/>
            <a:ext cx="2247574" cy="326411"/>
            <a:chOff x="9090218" y="1277632"/>
            <a:chExt cx="2804312" cy="189113"/>
          </a:xfrm>
        </p:grpSpPr>
        <p:sp>
          <p:nvSpPr>
            <p:cNvPr id="15" name="Rectangle 14"/>
            <p:cNvSpPr/>
            <p:nvPr/>
          </p:nvSpPr>
          <p:spPr>
            <a:xfrm>
              <a:off x="9090218" y="1277632"/>
              <a:ext cx="2804312" cy="1864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flipH="1" flipV="1">
              <a:off x="9090218" y="1448099"/>
              <a:ext cx="2804312" cy="18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Straight Arrow Connector 16"/>
          <p:cNvCxnSpPr>
            <a:stCxn id="11" idx="1"/>
            <a:endCxn id="16" idx="0"/>
          </p:cNvCxnSpPr>
          <p:nvPr/>
        </p:nvCxnSpPr>
        <p:spPr>
          <a:xfrm rot="10800000">
            <a:off x="2673298" y="1488070"/>
            <a:ext cx="4433611" cy="472177"/>
          </a:xfrm>
          <a:prstGeom prst="bentConnector2">
            <a:avLst/>
          </a:prstGeom>
          <a:ln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5"/>
          <p:cNvSpPr txBox="1">
            <a:spLocks/>
          </p:cNvSpPr>
          <p:nvPr/>
        </p:nvSpPr>
        <p:spPr>
          <a:xfrm>
            <a:off x="7106103" y="2568184"/>
            <a:ext cx="5385118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7182845" y="2568184"/>
            <a:ext cx="5308375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0" name="Content Placeholder 5"/>
          <p:cNvSpPr txBox="1">
            <a:spLocks/>
          </p:cNvSpPr>
          <p:nvPr/>
        </p:nvSpPr>
        <p:spPr>
          <a:xfrm>
            <a:off x="7109322" y="2595069"/>
            <a:ext cx="5326271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Import </a:t>
            </a:r>
            <a:r>
              <a:rPr lang="en-US" sz="2040" b="1" dirty="0">
                <a:solidFill>
                  <a:schemeClr val="tx1"/>
                </a:solidFill>
                <a:latin typeface="+mj-lt"/>
              </a:rPr>
              <a:t>into the Angular module</a:t>
            </a:r>
          </a:p>
        </p:txBody>
      </p:sp>
      <p:cxnSp>
        <p:nvCxnSpPr>
          <p:cNvPr id="21" name="Straight Arrow Connector 20"/>
          <p:cNvCxnSpPr>
            <a:endCxn id="27" idx="1"/>
          </p:cNvCxnSpPr>
          <p:nvPr/>
        </p:nvCxnSpPr>
        <p:spPr>
          <a:xfrm flipH="1" flipV="1">
            <a:off x="3074982" y="2815697"/>
            <a:ext cx="4031126" cy="621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088536" y="2629179"/>
            <a:ext cx="1986445" cy="373041"/>
            <a:chOff x="9090218" y="1261641"/>
            <a:chExt cx="2901873" cy="239006"/>
          </a:xfrm>
        </p:grpSpPr>
        <p:sp>
          <p:nvSpPr>
            <p:cNvPr id="26" name="Rectangle 25"/>
            <p:cNvSpPr/>
            <p:nvPr/>
          </p:nvSpPr>
          <p:spPr>
            <a:xfrm>
              <a:off x="9090218" y="1261643"/>
              <a:ext cx="2798702" cy="2390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flipH="1" flipV="1">
              <a:off x="11894527" y="1261641"/>
              <a:ext cx="97564" cy="2390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464" y="852273"/>
            <a:ext cx="7394618" cy="306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812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/>
          <p:cNvSpPr txBox="1">
            <a:spLocks/>
          </p:cNvSpPr>
          <p:nvPr/>
        </p:nvSpPr>
        <p:spPr>
          <a:xfrm>
            <a:off x="606935" y="1456171"/>
            <a:ext cx="3517035" cy="445833"/>
          </a:xfrm>
          <a:prstGeom prst="rect">
            <a:avLst/>
          </a:prstGeom>
        </p:spPr>
        <p:txBody>
          <a:bodyPr/>
          <a:lstStyle>
            <a:lvl1pPr algn="ctr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endParaRPr lang="en-US" sz="3672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Directives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561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Modules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1078357" y="3200812"/>
            <a:ext cx="10536351" cy="1759474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use </a:t>
            </a:r>
            <a:r>
              <a:rPr lang="en-US" dirty="0" err="1">
                <a:solidFill>
                  <a:schemeClr val="tx1"/>
                </a:solidFill>
              </a:rPr>
              <a:t>NgModule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/>
              <a:t>to organize our application into cohesive blocks of related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30866010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80" y="1136181"/>
            <a:ext cx="11534830" cy="4722163"/>
          </a:xfrm>
        </p:spPr>
        <p:txBody>
          <a:bodyPr/>
          <a:lstStyle/>
          <a:p>
            <a:r>
              <a:rPr lang="en-US" dirty="0"/>
              <a:t>An Angular Module is a class decorated by 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NgModule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8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Can be eagerly or lazily loaded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Provide services to injectors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Export its features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Identify Components, Pipes, and Directives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Import other Angular Modules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of Angular Modules</a:t>
            </a:r>
          </a:p>
        </p:txBody>
      </p:sp>
    </p:spTree>
    <p:extLst>
      <p:ext uri="{BB962C8B-B14F-4D97-AF65-F5344CB8AC3E}">
        <p14:creationId xmlns:p14="http://schemas.microsoft.com/office/powerpoint/2010/main" val="9185020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80" y="1136181"/>
            <a:ext cx="11534830" cy="4722163"/>
          </a:xfrm>
        </p:spPr>
        <p:txBody>
          <a:bodyPr/>
          <a:lstStyle/>
          <a:p>
            <a:r>
              <a:rPr lang="en-US" dirty="0"/>
              <a:t>Every app begins with one </a:t>
            </a:r>
            <a:br>
              <a:rPr lang="en-US" dirty="0"/>
            </a:br>
            <a:r>
              <a:rPr lang="en-US" dirty="0"/>
              <a:t>Angular Module</a:t>
            </a:r>
          </a:p>
        </p:txBody>
      </p:sp>
    </p:spTree>
    <p:extLst>
      <p:ext uri="{BB962C8B-B14F-4D97-AF65-F5344CB8AC3E}">
        <p14:creationId xmlns:p14="http://schemas.microsoft.com/office/powerpoint/2010/main" val="31945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 Optimized and Smaller Code to the Client</a:t>
            </a:r>
          </a:p>
        </p:txBody>
      </p:sp>
      <p:sp>
        <p:nvSpPr>
          <p:cNvPr id="5" name="Trapezoid 4"/>
          <p:cNvSpPr/>
          <p:nvPr/>
        </p:nvSpPr>
        <p:spPr bwMode="auto">
          <a:xfrm>
            <a:off x="2103482" y="5234603"/>
            <a:ext cx="8260247" cy="1392076"/>
          </a:xfrm>
          <a:prstGeom prst="trapezoid">
            <a:avLst>
              <a:gd name="adj" fmla="val 74553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Our App</a:t>
            </a:r>
            <a:endParaRPr lang="en-US" sz="36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Trapezoid 5"/>
          <p:cNvSpPr/>
          <p:nvPr/>
        </p:nvSpPr>
        <p:spPr bwMode="auto">
          <a:xfrm>
            <a:off x="3200750" y="3764748"/>
            <a:ext cx="6034974" cy="1392076"/>
          </a:xfrm>
          <a:prstGeom prst="trapezoid">
            <a:avLst>
              <a:gd name="adj" fmla="val 74553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Offline Compilation</a:t>
            </a:r>
          </a:p>
        </p:txBody>
      </p:sp>
      <p:sp>
        <p:nvSpPr>
          <p:cNvPr id="7" name="Trapezoid 6"/>
          <p:cNvSpPr/>
          <p:nvPr/>
        </p:nvSpPr>
        <p:spPr bwMode="auto">
          <a:xfrm>
            <a:off x="4298017" y="2294894"/>
            <a:ext cx="3840439" cy="1392076"/>
          </a:xfrm>
          <a:prstGeom prst="trapezoid">
            <a:avLst>
              <a:gd name="adj" fmla="val 74553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Tree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Shaking</a:t>
            </a:r>
          </a:p>
        </p:txBody>
      </p:sp>
      <p:sp>
        <p:nvSpPr>
          <p:cNvPr id="9" name="Triangle 8"/>
          <p:cNvSpPr/>
          <p:nvPr/>
        </p:nvSpPr>
        <p:spPr bwMode="auto">
          <a:xfrm>
            <a:off x="5395286" y="936970"/>
            <a:ext cx="1645902" cy="1280146"/>
          </a:xfrm>
          <a:prstGeom prst="triangle">
            <a:avLst>
              <a:gd name="adj" fmla="val 50975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468109" y="1549794"/>
            <a:ext cx="757740" cy="757740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sp>
        <p:nvSpPr>
          <p:cNvPr id="21" name="Content Placeholder 5"/>
          <p:cNvSpPr txBox="1">
            <a:spLocks/>
          </p:cNvSpPr>
          <p:nvPr/>
        </p:nvSpPr>
        <p:spPr>
          <a:xfrm>
            <a:off x="9188100" y="1394165"/>
            <a:ext cx="3248375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2" name="Content Placeholder 5"/>
          <p:cNvSpPr txBox="1">
            <a:spLocks/>
          </p:cNvSpPr>
          <p:nvPr/>
        </p:nvSpPr>
        <p:spPr>
          <a:xfrm>
            <a:off x="9250206" y="1394165"/>
            <a:ext cx="3186270" cy="50744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3" name="Content Placeholder 5"/>
          <p:cNvSpPr txBox="1">
            <a:spLocks/>
          </p:cNvSpPr>
          <p:nvPr/>
        </p:nvSpPr>
        <p:spPr>
          <a:xfrm>
            <a:off x="9235724" y="1394352"/>
            <a:ext cx="3200751" cy="507449"/>
          </a:xfrm>
          <a:prstGeom prst="rect">
            <a:avLst/>
          </a:prstGeom>
          <a:solidFill>
            <a:schemeClr val="tx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b="1">
                <a:latin typeface="+mn-lt"/>
              </a:rPr>
              <a:t>Minified</a:t>
            </a:r>
            <a:endParaRPr lang="en-US" b="1" dirty="0">
              <a:latin typeface="+mj-lt"/>
            </a:endParaRPr>
          </a:p>
        </p:txBody>
      </p:sp>
      <p:cxnSp>
        <p:nvCxnSpPr>
          <p:cNvPr id="24" name="Straight Arrow Connector 23"/>
          <p:cNvCxnSpPr>
            <a:stCxn id="23" idx="1"/>
          </p:cNvCxnSpPr>
          <p:nvPr/>
        </p:nvCxnSpPr>
        <p:spPr>
          <a:xfrm flipH="1" flipV="1">
            <a:off x="6766871" y="1647889"/>
            <a:ext cx="2468853" cy="188"/>
          </a:xfrm>
          <a:prstGeom prst="straightConnector1">
            <a:avLst/>
          </a:prstGeom>
          <a:ln w="3810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5"/>
          <p:cNvSpPr txBox="1">
            <a:spLocks/>
          </p:cNvSpPr>
          <p:nvPr/>
        </p:nvSpPr>
        <p:spPr>
          <a:xfrm>
            <a:off x="9188099" y="3863018"/>
            <a:ext cx="3248375" cy="78111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9250205" y="3863018"/>
            <a:ext cx="3186270" cy="78111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8" name="Content Placeholder 5"/>
          <p:cNvSpPr txBox="1">
            <a:spLocks/>
          </p:cNvSpPr>
          <p:nvPr/>
        </p:nvSpPr>
        <p:spPr>
          <a:xfrm>
            <a:off x="9235723" y="3863205"/>
            <a:ext cx="3200751" cy="781119"/>
          </a:xfrm>
          <a:prstGeom prst="rect">
            <a:avLst/>
          </a:prstGeom>
          <a:solidFill>
            <a:schemeClr val="tx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b="1" dirty="0">
                <a:latin typeface="+mn-lt"/>
              </a:rPr>
              <a:t>Compile templates on the server</a:t>
            </a:r>
            <a:endParaRPr lang="en-US" b="1" dirty="0">
              <a:latin typeface="+mj-lt"/>
            </a:endParaRPr>
          </a:p>
        </p:txBody>
      </p:sp>
      <p:sp>
        <p:nvSpPr>
          <p:cNvPr id="36" name="Content Placeholder 5"/>
          <p:cNvSpPr txBox="1">
            <a:spLocks/>
          </p:cNvSpPr>
          <p:nvPr/>
        </p:nvSpPr>
        <p:spPr>
          <a:xfrm>
            <a:off x="9188099" y="2606412"/>
            <a:ext cx="3248375" cy="78111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7" name="Content Placeholder 5"/>
          <p:cNvSpPr txBox="1">
            <a:spLocks/>
          </p:cNvSpPr>
          <p:nvPr/>
        </p:nvSpPr>
        <p:spPr>
          <a:xfrm>
            <a:off x="9250205" y="2606412"/>
            <a:ext cx="3186270" cy="78111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8" name="Content Placeholder 5"/>
          <p:cNvSpPr txBox="1">
            <a:spLocks/>
          </p:cNvSpPr>
          <p:nvPr/>
        </p:nvSpPr>
        <p:spPr>
          <a:xfrm>
            <a:off x="9235723" y="2606599"/>
            <a:ext cx="3200751" cy="781119"/>
          </a:xfrm>
          <a:prstGeom prst="rect">
            <a:avLst/>
          </a:prstGeom>
          <a:solidFill>
            <a:schemeClr val="tx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b="1" dirty="0">
                <a:latin typeface="+mn-lt"/>
              </a:rPr>
              <a:t>Remove unused code</a:t>
            </a:r>
            <a:endParaRPr lang="en-US" b="1" dirty="0">
              <a:latin typeface="+mj-lt"/>
            </a:endParaRPr>
          </a:p>
        </p:txBody>
      </p:sp>
      <p:cxnSp>
        <p:nvCxnSpPr>
          <p:cNvPr id="39" name="Straight Arrow Connector 38"/>
          <p:cNvCxnSpPr>
            <a:stCxn id="36" idx="1"/>
            <a:endCxn id="7" idx="3"/>
          </p:cNvCxnSpPr>
          <p:nvPr/>
        </p:nvCxnSpPr>
        <p:spPr>
          <a:xfrm flipH="1" flipV="1">
            <a:off x="7619539" y="2990932"/>
            <a:ext cx="1568560" cy="6040"/>
          </a:xfrm>
          <a:prstGeom prst="straightConnector1">
            <a:avLst/>
          </a:prstGeom>
          <a:ln w="3810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6" idx="1"/>
          </p:cNvCxnSpPr>
          <p:nvPr/>
        </p:nvCxnSpPr>
        <p:spPr>
          <a:xfrm flipH="1" flipV="1">
            <a:off x="8595651" y="4253577"/>
            <a:ext cx="592448" cy="1"/>
          </a:xfrm>
          <a:prstGeom prst="straightConnector1">
            <a:avLst/>
          </a:prstGeom>
          <a:ln w="3810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9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2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36" grpId="0" animBg="1"/>
      <p:bldP spid="37" grpId="0" animBg="1"/>
      <p:bldP spid="3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9589" y="2544900"/>
            <a:ext cx="188409" cy="41435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endParaRPr lang="en-US" sz="2040" dirty="0" err="1"/>
          </a:p>
        </p:txBody>
      </p:sp>
      <p:sp>
        <p:nvSpPr>
          <p:cNvPr id="55" name="Oval 54"/>
          <p:cNvSpPr/>
          <p:nvPr/>
        </p:nvSpPr>
        <p:spPr>
          <a:xfrm>
            <a:off x="6100382" y="2035471"/>
            <a:ext cx="757740" cy="757740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2043032" y="1283860"/>
            <a:ext cx="558695" cy="55869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sp>
        <p:nvSpPr>
          <p:cNvPr id="62" name="Content Placeholder 5"/>
          <p:cNvSpPr txBox="1">
            <a:spLocks/>
          </p:cNvSpPr>
          <p:nvPr/>
        </p:nvSpPr>
        <p:spPr>
          <a:xfrm>
            <a:off x="7054829" y="1879842"/>
            <a:ext cx="5385118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63" name="Content Placeholder 5"/>
          <p:cNvSpPr txBox="1">
            <a:spLocks/>
          </p:cNvSpPr>
          <p:nvPr/>
        </p:nvSpPr>
        <p:spPr>
          <a:xfrm>
            <a:off x="7131571" y="1879842"/>
            <a:ext cx="5308375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64" name="Content Placeholder 5"/>
          <p:cNvSpPr txBox="1">
            <a:spLocks/>
          </p:cNvSpPr>
          <p:nvPr/>
        </p:nvSpPr>
        <p:spPr>
          <a:xfrm>
            <a:off x="7058048" y="1906727"/>
            <a:ext cx="5326271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Import </a:t>
            </a:r>
            <a:r>
              <a:rPr lang="en-US" sz="2040" b="1" dirty="0">
                <a:solidFill>
                  <a:schemeClr val="tx1"/>
                </a:solidFill>
                <a:latin typeface="+mj-lt"/>
              </a:rPr>
              <a:t>modules we depend on</a:t>
            </a:r>
          </a:p>
        </p:txBody>
      </p:sp>
      <p:sp>
        <p:nvSpPr>
          <p:cNvPr id="65" name="Content Placeholder 5"/>
          <p:cNvSpPr txBox="1">
            <a:spLocks/>
          </p:cNvSpPr>
          <p:nvPr/>
        </p:nvSpPr>
        <p:spPr>
          <a:xfrm>
            <a:off x="7047257" y="5732379"/>
            <a:ext cx="5385119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66" name="Content Placeholder 5"/>
          <p:cNvSpPr txBox="1">
            <a:spLocks/>
          </p:cNvSpPr>
          <p:nvPr/>
        </p:nvSpPr>
        <p:spPr>
          <a:xfrm>
            <a:off x="7123998" y="5732379"/>
            <a:ext cx="5308377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67" name="Content Placeholder 5"/>
          <p:cNvSpPr txBox="1">
            <a:spLocks/>
          </p:cNvSpPr>
          <p:nvPr/>
        </p:nvSpPr>
        <p:spPr>
          <a:xfrm>
            <a:off x="7127217" y="5746556"/>
            <a:ext cx="5249531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Class</a:t>
            </a:r>
            <a:r>
              <a:rPr lang="en-US" sz="2040" b="1" dirty="0">
                <a:solidFill>
                  <a:schemeClr val="tx1"/>
                </a:solidFill>
                <a:latin typeface="+mj-lt"/>
              </a:rPr>
              <a:t> to define the </a:t>
            </a:r>
            <a:r>
              <a:rPr lang="en-US" sz="2040" b="1" dirty="0" err="1">
                <a:solidFill>
                  <a:schemeClr val="tx1"/>
                </a:solidFill>
                <a:latin typeface="+mj-lt"/>
              </a:rPr>
              <a:t>NgModule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687579" y="5673692"/>
            <a:ext cx="5216749" cy="741014"/>
            <a:chOff x="7218291" y="4977570"/>
            <a:chExt cx="1983774" cy="776810"/>
          </a:xfrm>
        </p:grpSpPr>
        <p:cxnSp>
          <p:nvCxnSpPr>
            <p:cNvPr id="70" name="Elbow Connector 69"/>
            <p:cNvCxnSpPr/>
            <p:nvPr/>
          </p:nvCxnSpPr>
          <p:spPr>
            <a:xfrm rot="10800000" flipV="1">
              <a:off x="7218291" y="5315334"/>
              <a:ext cx="1308246" cy="439046"/>
            </a:xfrm>
            <a:prstGeom prst="bentConnector2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8526537" y="4977570"/>
              <a:ext cx="675528" cy="675528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66" name="Straight Arrow Connector 165"/>
          <p:cNvCxnSpPr>
            <a:stCxn id="62" idx="1"/>
          </p:cNvCxnSpPr>
          <p:nvPr/>
        </p:nvCxnSpPr>
        <p:spPr>
          <a:xfrm flipH="1">
            <a:off x="3687579" y="2133566"/>
            <a:ext cx="3367249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Content Placeholder 5"/>
          <p:cNvSpPr txBox="1">
            <a:spLocks/>
          </p:cNvSpPr>
          <p:nvPr/>
        </p:nvSpPr>
        <p:spPr>
          <a:xfrm>
            <a:off x="672464" y="50632"/>
            <a:ext cx="3802000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68" name="Content Placeholder 5"/>
          <p:cNvSpPr txBox="1">
            <a:spLocks/>
          </p:cNvSpPr>
          <p:nvPr/>
        </p:nvSpPr>
        <p:spPr>
          <a:xfrm>
            <a:off x="672464" y="-1"/>
            <a:ext cx="3802000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69" name="Content Placeholder 5"/>
          <p:cNvSpPr txBox="1">
            <a:spLocks/>
          </p:cNvSpPr>
          <p:nvPr/>
        </p:nvSpPr>
        <p:spPr>
          <a:xfrm>
            <a:off x="672464" y="-1"/>
            <a:ext cx="3802001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bg2"/>
                </a:solidFill>
                <a:latin typeface="+mn-lt"/>
              </a:rPr>
              <a:t>The Root Angular Module</a:t>
            </a:r>
          </a:p>
        </p:txBody>
      </p:sp>
      <p:sp>
        <p:nvSpPr>
          <p:cNvPr id="33" name="Content Placeholder 5"/>
          <p:cNvSpPr txBox="1">
            <a:spLocks/>
          </p:cNvSpPr>
          <p:nvPr/>
        </p:nvSpPr>
        <p:spPr>
          <a:xfrm>
            <a:off x="7054829" y="2944529"/>
            <a:ext cx="5385118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4" name="Content Placeholder 5"/>
          <p:cNvSpPr txBox="1">
            <a:spLocks/>
          </p:cNvSpPr>
          <p:nvPr/>
        </p:nvSpPr>
        <p:spPr>
          <a:xfrm>
            <a:off x="7131571" y="2944529"/>
            <a:ext cx="5308375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5" name="Content Placeholder 5"/>
          <p:cNvSpPr txBox="1">
            <a:spLocks/>
          </p:cNvSpPr>
          <p:nvPr/>
        </p:nvSpPr>
        <p:spPr>
          <a:xfrm>
            <a:off x="7058048" y="2971414"/>
            <a:ext cx="5326271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Declare </a:t>
            </a:r>
            <a:r>
              <a:rPr lang="en-US" sz="2040" b="1" dirty="0">
                <a:solidFill>
                  <a:schemeClr val="tx1"/>
                </a:solidFill>
                <a:latin typeface="+mj-lt"/>
              </a:rPr>
              <a:t>components, directives, pipes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3687579" y="3198254"/>
            <a:ext cx="3367249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5"/>
          <p:cNvSpPr txBox="1">
            <a:spLocks/>
          </p:cNvSpPr>
          <p:nvPr/>
        </p:nvSpPr>
        <p:spPr>
          <a:xfrm>
            <a:off x="7054829" y="4790905"/>
            <a:ext cx="5385118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8" name="Content Placeholder 5"/>
          <p:cNvSpPr txBox="1">
            <a:spLocks/>
          </p:cNvSpPr>
          <p:nvPr/>
        </p:nvSpPr>
        <p:spPr>
          <a:xfrm>
            <a:off x="7131571" y="4790905"/>
            <a:ext cx="5308375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9" name="Content Placeholder 5"/>
          <p:cNvSpPr txBox="1">
            <a:spLocks/>
          </p:cNvSpPr>
          <p:nvPr/>
        </p:nvSpPr>
        <p:spPr>
          <a:xfrm>
            <a:off x="7058048" y="4817790"/>
            <a:ext cx="5326271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Bootstrap </a:t>
            </a:r>
            <a:r>
              <a:rPr lang="en-US" sz="2040" b="1" dirty="0">
                <a:solidFill>
                  <a:schemeClr val="tx1"/>
                </a:solidFill>
                <a:latin typeface="+mj-lt"/>
              </a:rPr>
              <a:t>a component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938" y="844433"/>
            <a:ext cx="5760297" cy="6150092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3687578" y="4647254"/>
            <a:ext cx="5216749" cy="866529"/>
            <a:chOff x="7218291" y="4977570"/>
            <a:chExt cx="1983774" cy="776810"/>
          </a:xfrm>
        </p:grpSpPr>
        <p:cxnSp>
          <p:nvCxnSpPr>
            <p:cNvPr id="51" name="Elbow Connector 50"/>
            <p:cNvCxnSpPr/>
            <p:nvPr/>
          </p:nvCxnSpPr>
          <p:spPr>
            <a:xfrm rot="10800000" flipV="1">
              <a:off x="7218291" y="5315334"/>
              <a:ext cx="1308246" cy="439046"/>
            </a:xfrm>
            <a:prstGeom prst="bentConnector2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8526537" y="4977570"/>
              <a:ext cx="675528" cy="675528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Content Placeholder 5"/>
          <p:cNvSpPr txBox="1">
            <a:spLocks/>
          </p:cNvSpPr>
          <p:nvPr/>
        </p:nvSpPr>
        <p:spPr>
          <a:xfrm>
            <a:off x="7051137" y="4105915"/>
            <a:ext cx="5385118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56" name="Content Placeholder 5"/>
          <p:cNvSpPr txBox="1">
            <a:spLocks/>
          </p:cNvSpPr>
          <p:nvPr/>
        </p:nvSpPr>
        <p:spPr>
          <a:xfrm>
            <a:off x="7127879" y="4105915"/>
            <a:ext cx="5308375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57" name="Content Placeholder 5"/>
          <p:cNvSpPr txBox="1">
            <a:spLocks/>
          </p:cNvSpPr>
          <p:nvPr/>
        </p:nvSpPr>
        <p:spPr>
          <a:xfrm>
            <a:off x="7054356" y="4132800"/>
            <a:ext cx="5326271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Provide </a:t>
            </a:r>
            <a:r>
              <a:rPr lang="en-US" sz="2040" b="1" dirty="0">
                <a:solidFill>
                  <a:schemeClr val="tx1"/>
                </a:solidFill>
                <a:latin typeface="+mj-lt"/>
              </a:rPr>
              <a:t>services to app root injector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3683887" y="4359640"/>
            <a:ext cx="3367249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9628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/>
          <p:cNvSpPr txBox="1">
            <a:spLocks/>
          </p:cNvSpPr>
          <p:nvPr/>
        </p:nvSpPr>
        <p:spPr>
          <a:xfrm>
            <a:off x="606935" y="1456171"/>
            <a:ext cx="3517035" cy="445833"/>
          </a:xfrm>
          <a:prstGeom prst="rect">
            <a:avLst/>
          </a:prstGeom>
        </p:spPr>
        <p:txBody>
          <a:bodyPr/>
          <a:lstStyle>
            <a:lvl1pPr algn="ctr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endParaRPr lang="en-US" sz="3672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NgModule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9161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7588905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0686" y="1485604"/>
            <a:ext cx="5255733" cy="7386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Angular 1	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460058" y="1485604"/>
            <a:ext cx="5255738" cy="7386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Angular 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1505" y="2411611"/>
            <a:ext cx="1863308" cy="76421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40">
                <a:solidFill>
                  <a:schemeClr val="bg1"/>
                </a:solidFill>
              </a:rPr>
              <a:t>Factories</a:t>
            </a:r>
            <a:endParaRPr lang="en-US" sz="204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51505" y="3282689"/>
            <a:ext cx="1863308" cy="76421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40" dirty="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51505" y="4153766"/>
            <a:ext cx="1863308" cy="76421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40" dirty="0">
                <a:solidFill>
                  <a:schemeClr val="bg1"/>
                </a:solidFill>
              </a:rPr>
              <a:t>Providers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51505" y="5024843"/>
            <a:ext cx="1863308" cy="76421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40" dirty="0">
                <a:solidFill>
                  <a:schemeClr val="bg1"/>
                </a:solidFill>
              </a:rPr>
              <a:t>Constants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51505" y="5895921"/>
            <a:ext cx="1863308" cy="76421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40" dirty="0">
                <a:solidFill>
                  <a:schemeClr val="bg1"/>
                </a:solidFill>
              </a:rPr>
              <a:t>Values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02799" y="4153766"/>
            <a:ext cx="1863308" cy="76421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40" dirty="0">
                <a:solidFill>
                  <a:schemeClr val="bg1"/>
                </a:solidFill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5361491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672464" y="4942798"/>
            <a:ext cx="11078717" cy="1352550"/>
          </a:xfrm>
        </p:spPr>
        <p:txBody>
          <a:bodyPr/>
          <a:lstStyle/>
          <a:p>
            <a:pPr>
              <a:buNone/>
            </a:pPr>
            <a:r>
              <a:rPr lang="en-US" dirty="0"/>
              <a:t>Provides something of value</a:t>
            </a:r>
          </a:p>
          <a:p>
            <a:pPr>
              <a:buNone/>
            </a:pPr>
            <a:r>
              <a:rPr lang="en-US" dirty="0"/>
              <a:t>Shared data or logic</a:t>
            </a:r>
          </a:p>
          <a:p>
            <a:pPr>
              <a:buNone/>
            </a:pPr>
            <a:r>
              <a:rPr lang="en-US" dirty="0"/>
              <a:t>e.g. Data, logger, exception handler, or message service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672464" y="50632"/>
            <a:ext cx="3778736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672464" y="-1"/>
            <a:ext cx="3778736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72465" y="-1"/>
            <a:ext cx="2954342" cy="793801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 err="1">
                <a:solidFill>
                  <a:schemeClr val="bg2"/>
                </a:solidFill>
                <a:latin typeface="+mn-lt"/>
              </a:rPr>
              <a:t>vehicle.service.ts</a:t>
            </a:r>
            <a:endParaRPr lang="en-US" sz="204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30296" y="2572876"/>
            <a:ext cx="188409" cy="670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3260" tIns="46630" rIns="93260" bIns="46630" numCol="1" anchor="ctr" anchorCtr="0" compatLnSpc="1">
            <a:prstTxWarp prst="textNoShape">
              <a:avLst/>
            </a:prstTxWarp>
            <a:spAutoFit/>
          </a:bodyPr>
          <a:lstStyle/>
          <a:p>
            <a:pPr defTabSz="93259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836">
                <a:latin typeface="Arial" charset="0"/>
              </a:rPr>
            </a:br>
            <a:endParaRPr lang="en-US" altLang="en-US" sz="1836">
              <a:latin typeface="Arial" charset="0"/>
            </a:endParaRPr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7345133" y="1516040"/>
            <a:ext cx="5090460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7" name="Content Placeholder 5"/>
          <p:cNvSpPr txBox="1">
            <a:spLocks/>
          </p:cNvSpPr>
          <p:nvPr/>
        </p:nvSpPr>
        <p:spPr>
          <a:xfrm>
            <a:off x="7417677" y="1516040"/>
            <a:ext cx="5017916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8" name="Content Placeholder 5"/>
          <p:cNvSpPr txBox="1">
            <a:spLocks/>
          </p:cNvSpPr>
          <p:nvPr/>
        </p:nvSpPr>
        <p:spPr>
          <a:xfrm>
            <a:off x="7417674" y="1530217"/>
            <a:ext cx="5017919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A Service </a:t>
            </a:r>
            <a:r>
              <a:rPr lang="en-US" sz="2040" b="1" dirty="0">
                <a:solidFill>
                  <a:schemeClr val="tx1"/>
                </a:solidFill>
                <a:latin typeface="+mj-lt"/>
              </a:rPr>
              <a:t>is simply a class</a:t>
            </a:r>
          </a:p>
        </p:txBody>
      </p:sp>
      <p:cxnSp>
        <p:nvCxnSpPr>
          <p:cNvPr id="39" name="Straight Arrow Connector 38"/>
          <p:cNvCxnSpPr>
            <a:stCxn id="16" idx="1"/>
            <a:endCxn id="15" idx="2"/>
          </p:cNvCxnSpPr>
          <p:nvPr/>
        </p:nvCxnSpPr>
        <p:spPr>
          <a:xfrm rot="10800000">
            <a:off x="3253189" y="1551324"/>
            <a:ext cx="4091945" cy="218440"/>
          </a:xfrm>
          <a:prstGeom prst="bentConnector2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2279267" y="1192315"/>
            <a:ext cx="1947843" cy="359010"/>
            <a:chOff x="9090227" y="1315297"/>
            <a:chExt cx="2815619" cy="160500"/>
          </a:xfrm>
        </p:grpSpPr>
        <p:sp>
          <p:nvSpPr>
            <p:cNvPr id="14" name="Rectangle 13"/>
            <p:cNvSpPr/>
            <p:nvPr/>
          </p:nvSpPr>
          <p:spPr>
            <a:xfrm>
              <a:off x="9101533" y="1315297"/>
              <a:ext cx="2804312" cy="1473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flipH="1">
              <a:off x="9090227" y="1460880"/>
              <a:ext cx="2815619" cy="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0295" y="899987"/>
            <a:ext cx="5602453" cy="29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818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Injecting a Service into a Component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672464" y="4942798"/>
            <a:ext cx="11078717" cy="938142"/>
          </a:xfrm>
        </p:spPr>
        <p:txBody>
          <a:bodyPr/>
          <a:lstStyle/>
          <a:p>
            <a:pPr>
              <a:buNone/>
            </a:pPr>
            <a:r>
              <a:rPr lang="en-US" dirty="0"/>
              <a:t>Locates the service in an Angular injector</a:t>
            </a:r>
          </a:p>
          <a:p>
            <a:pPr>
              <a:buNone/>
            </a:pPr>
            <a:r>
              <a:rPr lang="en-US" dirty="0"/>
              <a:t>Injects the service into the constructor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672464" y="50632"/>
            <a:ext cx="3778736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672464" y="-1"/>
            <a:ext cx="3778736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72464" y="-1"/>
            <a:ext cx="3385242" cy="793801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>
                <a:solidFill>
                  <a:schemeClr val="bg2"/>
                </a:solidFill>
                <a:latin typeface="+mn-lt"/>
              </a:rPr>
              <a:t>vehicle.component.ts</a:t>
            </a:r>
            <a:endParaRPr lang="en-US" sz="204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30296" y="2572876"/>
            <a:ext cx="188409" cy="670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3260" tIns="46630" rIns="93260" bIns="46630" numCol="1" anchor="ctr" anchorCtr="0" compatLnSpc="1">
            <a:prstTxWarp prst="textNoShape">
              <a:avLst/>
            </a:prstTxWarp>
            <a:spAutoFit/>
          </a:bodyPr>
          <a:lstStyle/>
          <a:p>
            <a:pPr defTabSz="93259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836">
                <a:latin typeface="Arial" charset="0"/>
              </a:rPr>
            </a:br>
            <a:endParaRPr lang="en-US" altLang="en-US" sz="1836">
              <a:latin typeface="Arial" charset="0"/>
            </a:endParaRPr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7345133" y="1429199"/>
            <a:ext cx="5090460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7" name="Content Placeholder 5"/>
          <p:cNvSpPr txBox="1">
            <a:spLocks/>
          </p:cNvSpPr>
          <p:nvPr/>
        </p:nvSpPr>
        <p:spPr>
          <a:xfrm>
            <a:off x="7417677" y="1429199"/>
            <a:ext cx="5017916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8" name="Content Placeholder 5"/>
          <p:cNvSpPr txBox="1">
            <a:spLocks/>
          </p:cNvSpPr>
          <p:nvPr/>
        </p:nvSpPr>
        <p:spPr>
          <a:xfrm>
            <a:off x="7417674" y="1443376"/>
            <a:ext cx="5017919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j-lt"/>
              </a:rPr>
              <a:t>Injecting </a:t>
            </a:r>
            <a:r>
              <a:rPr lang="en-US" sz="2040" b="1" dirty="0" err="1">
                <a:solidFill>
                  <a:schemeClr val="tx1"/>
                </a:solidFill>
                <a:latin typeface="+mj-lt"/>
              </a:rPr>
              <a:t>VehicleService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" name="Straight Arrow Connector 11"/>
          <p:cNvCxnSpPr>
            <a:endCxn id="14" idx="0"/>
          </p:cNvCxnSpPr>
          <p:nvPr/>
        </p:nvCxnSpPr>
        <p:spPr>
          <a:xfrm rot="10800000" flipV="1">
            <a:off x="5212634" y="1707684"/>
            <a:ext cx="2205041" cy="621673"/>
          </a:xfrm>
          <a:prstGeom prst="bentConnector2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967296" y="2291100"/>
            <a:ext cx="2480714" cy="406817"/>
            <a:chOff x="9090227" y="1299999"/>
            <a:chExt cx="2815619" cy="162671"/>
          </a:xfrm>
        </p:grpSpPr>
        <p:sp>
          <p:nvSpPr>
            <p:cNvPr id="14" name="Rectangle 13"/>
            <p:cNvSpPr/>
            <p:nvPr/>
          </p:nvSpPr>
          <p:spPr>
            <a:xfrm>
              <a:off x="9101533" y="1315297"/>
              <a:ext cx="2804312" cy="1473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flipH="1">
              <a:off x="9090227" y="1299999"/>
              <a:ext cx="2815619" cy="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464" y="1202486"/>
            <a:ext cx="8730203" cy="195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98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Injecting a Service into a Service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672464" y="4942798"/>
            <a:ext cx="11078717" cy="523733"/>
          </a:xfrm>
        </p:spPr>
        <p:txBody>
          <a:bodyPr/>
          <a:lstStyle/>
          <a:p>
            <a:pPr>
              <a:buNone/>
            </a:pPr>
            <a:r>
              <a:rPr lang="en-US" dirty="0"/>
              <a:t>Same concept as injecting into a Component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672464" y="50632"/>
            <a:ext cx="3778736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672464" y="-1"/>
            <a:ext cx="3778736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72464" y="-1"/>
            <a:ext cx="3385242" cy="793801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 err="1">
                <a:solidFill>
                  <a:schemeClr val="bg2"/>
                </a:solidFill>
                <a:latin typeface="+mn-lt"/>
              </a:rPr>
              <a:t>vehicle.service.ts</a:t>
            </a:r>
            <a:endParaRPr lang="en-US" sz="204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30296" y="2572876"/>
            <a:ext cx="188409" cy="670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3260" tIns="46630" rIns="93260" bIns="46630" numCol="1" anchor="ctr" anchorCtr="0" compatLnSpc="1">
            <a:prstTxWarp prst="textNoShape">
              <a:avLst/>
            </a:prstTxWarp>
            <a:spAutoFit/>
          </a:bodyPr>
          <a:lstStyle/>
          <a:p>
            <a:pPr defTabSz="93259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836">
                <a:latin typeface="Arial" charset="0"/>
              </a:rPr>
            </a:br>
            <a:endParaRPr lang="en-US" altLang="en-US" sz="1836">
              <a:latin typeface="Arial" charset="0"/>
            </a:endParaRPr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7345133" y="1516040"/>
            <a:ext cx="5090460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7" name="Content Placeholder 5"/>
          <p:cNvSpPr txBox="1">
            <a:spLocks/>
          </p:cNvSpPr>
          <p:nvPr/>
        </p:nvSpPr>
        <p:spPr>
          <a:xfrm>
            <a:off x="7417677" y="1516040"/>
            <a:ext cx="5017916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8" name="Content Placeholder 5"/>
          <p:cNvSpPr txBox="1">
            <a:spLocks/>
          </p:cNvSpPr>
          <p:nvPr/>
        </p:nvSpPr>
        <p:spPr>
          <a:xfrm>
            <a:off x="7417674" y="1530217"/>
            <a:ext cx="5017919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j-lt"/>
              </a:rPr>
              <a:t>Injecting http</a:t>
            </a:r>
          </a:p>
        </p:txBody>
      </p:sp>
      <p:cxnSp>
        <p:nvCxnSpPr>
          <p:cNvPr id="7" name="Straight Arrow Connector 6"/>
          <p:cNvCxnSpPr>
            <a:stCxn id="16" idx="1"/>
            <a:endCxn id="25" idx="2"/>
          </p:cNvCxnSpPr>
          <p:nvPr/>
        </p:nvCxnSpPr>
        <p:spPr>
          <a:xfrm rot="10800000" flipV="1">
            <a:off x="4533038" y="1769764"/>
            <a:ext cx="2812095" cy="134539"/>
          </a:xfrm>
          <a:prstGeom prst="bentConnector4">
            <a:avLst>
              <a:gd name="adj1" fmla="val 35375"/>
              <a:gd name="adj2" fmla="val 361884"/>
            </a:avLst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7345133" y="224856"/>
            <a:ext cx="5090460" cy="952356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7417677" y="224856"/>
            <a:ext cx="5017916" cy="952356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7417674" y="262603"/>
            <a:ext cx="5017919" cy="901900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j-lt"/>
              </a:rPr>
              <a:t>Provides metadata about the </a:t>
            </a:r>
            <a:r>
              <a:rPr lang="en-US" sz="2040" b="1" dirty="0" err="1">
                <a:solidFill>
                  <a:schemeClr val="tx1"/>
                </a:solidFill>
                <a:latin typeface="+mj-lt"/>
              </a:rPr>
              <a:t>Injectables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0" name="Straight Arrow Connector 19"/>
          <p:cNvCxnSpPr>
            <a:stCxn id="14" idx="1"/>
            <a:endCxn id="22" idx="3"/>
          </p:cNvCxnSpPr>
          <p:nvPr/>
        </p:nvCxnSpPr>
        <p:spPr>
          <a:xfrm rot="10800000" flipV="1">
            <a:off x="2658801" y="701033"/>
            <a:ext cx="4686332" cy="373940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77238" y="890692"/>
            <a:ext cx="2028193" cy="368561"/>
            <a:chOff x="9101533" y="1315296"/>
            <a:chExt cx="2870301" cy="147374"/>
          </a:xfrm>
        </p:grpSpPr>
        <p:sp>
          <p:nvSpPr>
            <p:cNvPr id="22" name="Rectangle 21"/>
            <p:cNvSpPr/>
            <p:nvPr/>
          </p:nvSpPr>
          <p:spPr>
            <a:xfrm>
              <a:off x="9101533" y="1315297"/>
              <a:ext cx="2804312" cy="1473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flipV="1">
              <a:off x="11905844" y="1315296"/>
              <a:ext cx="65990" cy="1473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703865" y="1535744"/>
            <a:ext cx="1651714" cy="400930"/>
            <a:chOff x="9090227" y="1315297"/>
            <a:chExt cx="2815619" cy="160317"/>
          </a:xfrm>
        </p:grpSpPr>
        <p:sp>
          <p:nvSpPr>
            <p:cNvPr id="25" name="Rectangle 24"/>
            <p:cNvSpPr/>
            <p:nvPr/>
          </p:nvSpPr>
          <p:spPr>
            <a:xfrm>
              <a:off x="9101533" y="1315297"/>
              <a:ext cx="2804312" cy="1473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flipH="1">
              <a:off x="9090227" y="1460697"/>
              <a:ext cx="2815619" cy="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6180" y="846836"/>
            <a:ext cx="6556413" cy="30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53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965" y="1136181"/>
            <a:ext cx="10888143" cy="4722163"/>
          </a:xfrm>
        </p:spPr>
        <p:txBody>
          <a:bodyPr/>
          <a:lstStyle/>
          <a:p>
            <a:r>
              <a:rPr lang="en-US" dirty="0"/>
              <a:t>We need to provide the service </a:t>
            </a:r>
            <a:br>
              <a:rPr lang="en-US" dirty="0"/>
            </a:br>
            <a:r>
              <a:rPr lang="en-US" dirty="0"/>
              <a:t>to an Angular injector</a:t>
            </a:r>
          </a:p>
        </p:txBody>
      </p:sp>
    </p:spTree>
    <p:extLst>
      <p:ext uri="{BB962C8B-B14F-4D97-AF65-F5344CB8AC3E}">
        <p14:creationId xmlns:p14="http://schemas.microsoft.com/office/powerpoint/2010/main" val="13237890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462679" y="2274382"/>
            <a:ext cx="5972913" cy="278006"/>
            <a:chOff x="4530324" y="1261643"/>
            <a:chExt cx="7881596" cy="239004"/>
          </a:xfrm>
        </p:grpSpPr>
        <p:sp>
          <p:nvSpPr>
            <p:cNvPr id="6" name="Rectangle 5"/>
            <p:cNvSpPr/>
            <p:nvPr/>
          </p:nvSpPr>
          <p:spPr>
            <a:xfrm>
              <a:off x="4603476" y="1261643"/>
              <a:ext cx="7808444" cy="2390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530324" y="1261643"/>
              <a:ext cx="73152" cy="23900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" name="Elbow Connector 7"/>
          <p:cNvCxnSpPr>
            <a:stCxn id="9" idx="3"/>
          </p:cNvCxnSpPr>
          <p:nvPr/>
        </p:nvCxnSpPr>
        <p:spPr>
          <a:xfrm flipV="1">
            <a:off x="3636855" y="2460612"/>
            <a:ext cx="2839864" cy="1019394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5"/>
          <p:cNvSpPr txBox="1">
            <a:spLocks/>
          </p:cNvSpPr>
          <p:nvPr/>
        </p:nvSpPr>
        <p:spPr>
          <a:xfrm>
            <a:off x="882" y="2460612"/>
            <a:ext cx="3635973" cy="2038788"/>
          </a:xfrm>
          <a:prstGeom prst="rect">
            <a:avLst/>
          </a:prstGeom>
          <a:solidFill>
            <a:schemeClr val="tx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-111052" y="2460612"/>
            <a:ext cx="3635973" cy="2038788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882" y="2460612"/>
            <a:ext cx="3430084" cy="2038788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1020"/>
              </a:spcBef>
            </a:pPr>
            <a:r>
              <a:rPr lang="en-US" sz="1938" dirty="0">
                <a:latin typeface="+mj-lt"/>
              </a:rPr>
              <a:t>The Service is now available in the root application injector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60834" y="387407"/>
            <a:ext cx="5464728" cy="445833"/>
          </a:xfrm>
          <a:prstGeom prst="rect">
            <a:avLst/>
          </a:prstGeom>
        </p:spPr>
        <p:txBody>
          <a:bodyPr/>
          <a:lstStyle>
            <a:lvl1pPr algn="ctr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r>
              <a:rPr lang="en-US" sz="3672" dirty="0"/>
              <a:t>Providing a Service</a:t>
            </a:r>
          </a:p>
          <a:p>
            <a:r>
              <a:rPr lang="en-US" sz="3672" dirty="0"/>
              <a:t>in Angular 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9676" y="1149852"/>
            <a:ext cx="5842274" cy="252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734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4788699" y="4317917"/>
            <a:ext cx="813814" cy="6665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6326585" y="2584772"/>
            <a:ext cx="666556" cy="6665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83211" y="4151070"/>
            <a:ext cx="10165376" cy="2363679"/>
          </a:xfrm>
          <a:prstGeom prst="rect">
            <a:avLst/>
          </a:prstGeom>
          <a:noFill/>
          <a:ln w="38100" cap="rnd">
            <a:solidFill>
              <a:schemeClr val="accent2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b"/>
          <a:lstStyle/>
          <a:p>
            <a:pPr algn="ctr">
              <a:spcBef>
                <a:spcPts val="612"/>
              </a:spcBef>
            </a:pPr>
            <a:r>
              <a:rPr lang="en-US" sz="2040" dirty="0">
                <a:solidFill>
                  <a:schemeClr val="accent2"/>
                </a:solidFill>
              </a:rPr>
              <a:t>Injector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10902" y="4415554"/>
            <a:ext cx="2310764" cy="1440049"/>
            <a:chOff x="2662518" y="2191870"/>
            <a:chExt cx="1855694" cy="1411941"/>
          </a:xfrm>
          <a:solidFill>
            <a:schemeClr val="accent2"/>
          </a:solidFill>
        </p:grpSpPr>
        <p:sp>
          <p:nvSpPr>
            <p:cNvPr id="4" name="Rectangle 3"/>
            <p:cNvSpPr/>
            <p:nvPr/>
          </p:nvSpPr>
          <p:spPr>
            <a:xfrm>
              <a:off x="2662518" y="2191870"/>
              <a:ext cx="1855694" cy="141194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t"/>
            <a:lstStyle/>
            <a:p>
              <a:pPr algn="ctr">
                <a:spcBef>
                  <a:spcPts val="612"/>
                </a:spcBef>
              </a:pPr>
              <a:r>
                <a:rPr lang="en-US" sz="2040" dirty="0" err="1">
                  <a:solidFill>
                    <a:schemeClr val="bg1"/>
                  </a:solidFill>
                </a:rPr>
                <a:t>StoryService</a:t>
              </a: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44706" y="2664002"/>
              <a:ext cx="1041426" cy="939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7" dirty="0">
                  <a:solidFill>
                    <a:schemeClr val="bg1"/>
                  </a:solidFill>
                  <a:latin typeface="+mj-lt"/>
                </a:rPr>
                <a:t>{    }</a:t>
              </a:r>
            </a:p>
          </p:txBody>
        </p:sp>
      </p:grpSp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377800" y="5064710"/>
            <a:ext cx="703275" cy="6994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023328" y="4413885"/>
            <a:ext cx="2310764" cy="1441720"/>
            <a:chOff x="2662518" y="2191870"/>
            <a:chExt cx="1855694" cy="1413579"/>
          </a:xfrm>
          <a:solidFill>
            <a:schemeClr val="accent2"/>
          </a:solidFill>
        </p:grpSpPr>
        <p:sp>
          <p:nvSpPr>
            <p:cNvPr id="9" name="Rectangle 8"/>
            <p:cNvSpPr/>
            <p:nvPr/>
          </p:nvSpPr>
          <p:spPr>
            <a:xfrm>
              <a:off x="2662518" y="2191870"/>
              <a:ext cx="1855694" cy="141194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t"/>
            <a:lstStyle/>
            <a:p>
              <a:pPr algn="ctr">
                <a:spcBef>
                  <a:spcPts val="612"/>
                </a:spcBef>
              </a:pPr>
              <a:r>
                <a:rPr lang="en-US" sz="1938" dirty="0" err="1">
                  <a:solidFill>
                    <a:schemeClr val="bg1"/>
                  </a:solidFill>
                </a:rPr>
                <a:t>VehicleService</a:t>
              </a:r>
              <a:endParaRPr lang="en-US" sz="1938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90021" y="2665640"/>
              <a:ext cx="1041426" cy="939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7" dirty="0">
                  <a:solidFill>
                    <a:schemeClr val="bg1"/>
                  </a:solidFill>
                  <a:latin typeface="+mj-lt"/>
                </a:rPr>
                <a:t>{    }</a:t>
              </a:r>
            </a:p>
          </p:txBody>
        </p:sp>
      </p:grpSp>
      <p:pic>
        <p:nvPicPr>
          <p:cNvPr id="11" name="Picture 1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827071" y="5064710"/>
            <a:ext cx="703275" cy="69945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459067" y="4413885"/>
            <a:ext cx="2310764" cy="1441720"/>
            <a:chOff x="2662517" y="2191870"/>
            <a:chExt cx="1855694" cy="1413579"/>
          </a:xfrm>
          <a:solidFill>
            <a:schemeClr val="accent2"/>
          </a:solidFill>
        </p:grpSpPr>
        <p:sp>
          <p:nvSpPr>
            <p:cNvPr id="13" name="Rectangle 12"/>
            <p:cNvSpPr/>
            <p:nvPr/>
          </p:nvSpPr>
          <p:spPr>
            <a:xfrm>
              <a:off x="2662517" y="2191870"/>
              <a:ext cx="1855694" cy="141194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t"/>
            <a:lstStyle/>
            <a:p>
              <a:pPr algn="ctr">
                <a:spcBef>
                  <a:spcPts val="612"/>
                </a:spcBef>
              </a:pPr>
              <a:r>
                <a:rPr lang="en-US" sz="2040" dirty="0" err="1">
                  <a:solidFill>
                    <a:schemeClr val="bg1"/>
                  </a:solidFill>
                </a:rPr>
                <a:t>ErrorService</a:t>
              </a: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56567" y="2665640"/>
              <a:ext cx="1041426" cy="939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7" dirty="0">
                  <a:solidFill>
                    <a:schemeClr val="bg1"/>
                  </a:solidFill>
                  <a:latin typeface="+mj-lt"/>
                </a:rPr>
                <a:t>{    }</a:t>
              </a:r>
            </a:p>
          </p:txBody>
        </p:sp>
      </p:grpSp>
      <p:pic>
        <p:nvPicPr>
          <p:cNvPr id="15" name="Picture 1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224319" y="5064710"/>
            <a:ext cx="703275" cy="69945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874151" y="4413885"/>
            <a:ext cx="2310764" cy="1441720"/>
            <a:chOff x="2662518" y="2191870"/>
            <a:chExt cx="1855694" cy="1413579"/>
          </a:xfrm>
          <a:solidFill>
            <a:schemeClr val="accent2"/>
          </a:solidFill>
        </p:grpSpPr>
        <p:sp>
          <p:nvSpPr>
            <p:cNvPr id="17" name="Rectangle 16"/>
            <p:cNvSpPr/>
            <p:nvPr/>
          </p:nvSpPr>
          <p:spPr>
            <a:xfrm>
              <a:off x="2662518" y="2191870"/>
              <a:ext cx="1855694" cy="141194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t"/>
            <a:lstStyle/>
            <a:p>
              <a:pPr algn="ctr">
                <a:spcBef>
                  <a:spcPts val="612"/>
                </a:spcBef>
              </a:pPr>
              <a:r>
                <a:rPr lang="en-US" sz="2040" dirty="0" err="1">
                  <a:solidFill>
                    <a:schemeClr val="bg1"/>
                  </a:solidFill>
                </a:rPr>
                <a:t>LoggerService</a:t>
              </a: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86362" y="2665640"/>
              <a:ext cx="1041426" cy="939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7" dirty="0">
                  <a:solidFill>
                    <a:schemeClr val="bg1"/>
                  </a:solidFill>
                  <a:latin typeface="+mj-lt"/>
                </a:rPr>
                <a:t>{    }</a:t>
              </a:r>
            </a:p>
          </p:txBody>
        </p:sp>
      </p:grpSp>
      <p:pic>
        <p:nvPicPr>
          <p:cNvPr id="19" name="Picture 1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702001" y="5064710"/>
            <a:ext cx="703275" cy="69945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258094" y="2265235"/>
            <a:ext cx="1466061" cy="4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40" dirty="0">
                <a:solidFill>
                  <a:schemeClr val="accent2"/>
                </a:solidFill>
              </a:rPr>
              <a:t>Component</a:t>
            </a:r>
          </a:p>
        </p:txBody>
      </p:sp>
      <p:pic>
        <p:nvPicPr>
          <p:cNvPr id="21" name="File_HTML_Code-blue_9E6qH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56589" y="897184"/>
            <a:ext cx="1099946" cy="13199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513283" y="2842940"/>
            <a:ext cx="3208487" cy="4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40" dirty="0"/>
              <a:t>constructor(</a:t>
            </a:r>
            <a:r>
              <a:rPr lang="en-US" sz="2040" dirty="0" err="1">
                <a:solidFill>
                  <a:schemeClr val="bg1"/>
                </a:solidFill>
              </a:rPr>
              <a:t>HeroService</a:t>
            </a:r>
            <a:r>
              <a:rPr lang="en-US" sz="2040" dirty="0">
                <a:solidFill>
                  <a:schemeClr val="bg1"/>
                </a:solidFill>
              </a:rPr>
              <a:t>     </a:t>
            </a:r>
            <a:r>
              <a:rPr lang="en-US" sz="2040" dirty="0"/>
              <a:t>)</a:t>
            </a:r>
          </a:p>
        </p:txBody>
      </p:sp>
      <p:sp>
        <p:nvSpPr>
          <p:cNvPr id="24" name="Rectangle 7"/>
          <p:cNvSpPr/>
          <p:nvPr/>
        </p:nvSpPr>
        <p:spPr>
          <a:xfrm>
            <a:off x="3352125" y="1687530"/>
            <a:ext cx="5179335" cy="1770320"/>
          </a:xfrm>
          <a:custGeom>
            <a:avLst/>
            <a:gdLst>
              <a:gd name="connsiteX0" fmla="*/ 0 w 5078240"/>
              <a:gd name="connsiteY0" fmla="*/ 0 h 3065930"/>
              <a:gd name="connsiteX1" fmla="*/ 5078240 w 5078240"/>
              <a:gd name="connsiteY1" fmla="*/ 0 h 3065930"/>
              <a:gd name="connsiteX2" fmla="*/ 5078240 w 5078240"/>
              <a:gd name="connsiteY2" fmla="*/ 3065930 h 3065930"/>
              <a:gd name="connsiteX3" fmla="*/ 0 w 5078240"/>
              <a:gd name="connsiteY3" fmla="*/ 3065930 h 3065930"/>
              <a:gd name="connsiteX4" fmla="*/ 0 w 5078240"/>
              <a:gd name="connsiteY4" fmla="*/ 0 h 3065930"/>
              <a:gd name="connsiteX0" fmla="*/ 0 w 5078240"/>
              <a:gd name="connsiteY0" fmla="*/ 0 h 3065930"/>
              <a:gd name="connsiteX1" fmla="*/ 4540357 w 5078240"/>
              <a:gd name="connsiteY1" fmla="*/ 1 h 3065930"/>
              <a:gd name="connsiteX2" fmla="*/ 5078240 w 5078240"/>
              <a:gd name="connsiteY2" fmla="*/ 0 h 3065930"/>
              <a:gd name="connsiteX3" fmla="*/ 5078240 w 5078240"/>
              <a:gd name="connsiteY3" fmla="*/ 3065930 h 3065930"/>
              <a:gd name="connsiteX4" fmla="*/ 0 w 5078240"/>
              <a:gd name="connsiteY4" fmla="*/ 3065930 h 3065930"/>
              <a:gd name="connsiteX5" fmla="*/ 0 w 5078240"/>
              <a:gd name="connsiteY5" fmla="*/ 0 h 3065930"/>
              <a:gd name="connsiteX0" fmla="*/ 0 w 5078240"/>
              <a:gd name="connsiteY0" fmla="*/ 0 h 3065930"/>
              <a:gd name="connsiteX1" fmla="*/ 4271416 w 5078240"/>
              <a:gd name="connsiteY1" fmla="*/ 13448 h 3065930"/>
              <a:gd name="connsiteX2" fmla="*/ 4540357 w 5078240"/>
              <a:gd name="connsiteY2" fmla="*/ 1 h 3065930"/>
              <a:gd name="connsiteX3" fmla="*/ 5078240 w 5078240"/>
              <a:gd name="connsiteY3" fmla="*/ 0 h 3065930"/>
              <a:gd name="connsiteX4" fmla="*/ 5078240 w 5078240"/>
              <a:gd name="connsiteY4" fmla="*/ 3065930 h 3065930"/>
              <a:gd name="connsiteX5" fmla="*/ 0 w 5078240"/>
              <a:gd name="connsiteY5" fmla="*/ 3065930 h 3065930"/>
              <a:gd name="connsiteX6" fmla="*/ 0 w 5078240"/>
              <a:gd name="connsiteY6" fmla="*/ 0 h 3065930"/>
              <a:gd name="connsiteX0" fmla="*/ 0 w 5078240"/>
              <a:gd name="connsiteY0" fmla="*/ 0 h 3065930"/>
              <a:gd name="connsiteX1" fmla="*/ 492793 w 5078240"/>
              <a:gd name="connsiteY1" fmla="*/ 1 h 3065930"/>
              <a:gd name="connsiteX2" fmla="*/ 4271416 w 5078240"/>
              <a:gd name="connsiteY2" fmla="*/ 13448 h 3065930"/>
              <a:gd name="connsiteX3" fmla="*/ 4540357 w 5078240"/>
              <a:gd name="connsiteY3" fmla="*/ 1 h 3065930"/>
              <a:gd name="connsiteX4" fmla="*/ 5078240 w 5078240"/>
              <a:gd name="connsiteY4" fmla="*/ 0 h 3065930"/>
              <a:gd name="connsiteX5" fmla="*/ 5078240 w 5078240"/>
              <a:gd name="connsiteY5" fmla="*/ 3065930 h 3065930"/>
              <a:gd name="connsiteX6" fmla="*/ 0 w 5078240"/>
              <a:gd name="connsiteY6" fmla="*/ 3065930 h 3065930"/>
              <a:gd name="connsiteX7" fmla="*/ 0 w 5078240"/>
              <a:gd name="connsiteY7" fmla="*/ 0 h 3065930"/>
              <a:gd name="connsiteX0" fmla="*/ 0 w 5078240"/>
              <a:gd name="connsiteY0" fmla="*/ 0 h 3065930"/>
              <a:gd name="connsiteX1" fmla="*/ 492793 w 5078240"/>
              <a:gd name="connsiteY1" fmla="*/ 1 h 3065930"/>
              <a:gd name="connsiteX2" fmla="*/ 909651 w 5078240"/>
              <a:gd name="connsiteY2" fmla="*/ 1 h 3065930"/>
              <a:gd name="connsiteX3" fmla="*/ 4271416 w 5078240"/>
              <a:gd name="connsiteY3" fmla="*/ 13448 h 3065930"/>
              <a:gd name="connsiteX4" fmla="*/ 4540357 w 5078240"/>
              <a:gd name="connsiteY4" fmla="*/ 1 h 3065930"/>
              <a:gd name="connsiteX5" fmla="*/ 5078240 w 5078240"/>
              <a:gd name="connsiteY5" fmla="*/ 0 h 3065930"/>
              <a:gd name="connsiteX6" fmla="*/ 5078240 w 5078240"/>
              <a:gd name="connsiteY6" fmla="*/ 3065930 h 3065930"/>
              <a:gd name="connsiteX7" fmla="*/ 0 w 5078240"/>
              <a:gd name="connsiteY7" fmla="*/ 3065930 h 3065930"/>
              <a:gd name="connsiteX8" fmla="*/ 0 w 5078240"/>
              <a:gd name="connsiteY8" fmla="*/ 0 h 3065930"/>
              <a:gd name="connsiteX0" fmla="*/ 0 w 5078240"/>
              <a:gd name="connsiteY0" fmla="*/ 0 h 3065930"/>
              <a:gd name="connsiteX1" fmla="*/ 492793 w 5078240"/>
              <a:gd name="connsiteY1" fmla="*/ 1 h 3065930"/>
              <a:gd name="connsiteX2" fmla="*/ 4271416 w 5078240"/>
              <a:gd name="connsiteY2" fmla="*/ 13448 h 3065930"/>
              <a:gd name="connsiteX3" fmla="*/ 4540357 w 5078240"/>
              <a:gd name="connsiteY3" fmla="*/ 1 h 3065930"/>
              <a:gd name="connsiteX4" fmla="*/ 5078240 w 5078240"/>
              <a:gd name="connsiteY4" fmla="*/ 0 h 3065930"/>
              <a:gd name="connsiteX5" fmla="*/ 5078240 w 5078240"/>
              <a:gd name="connsiteY5" fmla="*/ 3065930 h 3065930"/>
              <a:gd name="connsiteX6" fmla="*/ 0 w 5078240"/>
              <a:gd name="connsiteY6" fmla="*/ 3065930 h 3065930"/>
              <a:gd name="connsiteX7" fmla="*/ 0 w 5078240"/>
              <a:gd name="connsiteY7" fmla="*/ 0 h 3065930"/>
              <a:gd name="connsiteX0" fmla="*/ 4271416 w 5078240"/>
              <a:gd name="connsiteY0" fmla="*/ 13448 h 3065930"/>
              <a:gd name="connsiteX1" fmla="*/ 4540357 w 5078240"/>
              <a:gd name="connsiteY1" fmla="*/ 1 h 3065930"/>
              <a:gd name="connsiteX2" fmla="*/ 5078240 w 5078240"/>
              <a:gd name="connsiteY2" fmla="*/ 0 h 3065930"/>
              <a:gd name="connsiteX3" fmla="*/ 5078240 w 5078240"/>
              <a:gd name="connsiteY3" fmla="*/ 3065930 h 3065930"/>
              <a:gd name="connsiteX4" fmla="*/ 0 w 5078240"/>
              <a:gd name="connsiteY4" fmla="*/ 3065930 h 3065930"/>
              <a:gd name="connsiteX5" fmla="*/ 0 w 5078240"/>
              <a:gd name="connsiteY5" fmla="*/ 0 h 3065930"/>
              <a:gd name="connsiteX6" fmla="*/ 492793 w 5078240"/>
              <a:gd name="connsiteY6" fmla="*/ 1 h 3065930"/>
              <a:gd name="connsiteX7" fmla="*/ 4362856 w 5078240"/>
              <a:gd name="connsiteY7" fmla="*/ 104888 h 3065930"/>
              <a:gd name="connsiteX0" fmla="*/ 4271416 w 5078240"/>
              <a:gd name="connsiteY0" fmla="*/ 13448 h 3065930"/>
              <a:gd name="connsiteX1" fmla="*/ 4540357 w 5078240"/>
              <a:gd name="connsiteY1" fmla="*/ 1 h 3065930"/>
              <a:gd name="connsiteX2" fmla="*/ 5078240 w 5078240"/>
              <a:gd name="connsiteY2" fmla="*/ 0 h 3065930"/>
              <a:gd name="connsiteX3" fmla="*/ 5078240 w 5078240"/>
              <a:gd name="connsiteY3" fmla="*/ 3065930 h 3065930"/>
              <a:gd name="connsiteX4" fmla="*/ 0 w 5078240"/>
              <a:gd name="connsiteY4" fmla="*/ 3065930 h 3065930"/>
              <a:gd name="connsiteX5" fmla="*/ 0 w 5078240"/>
              <a:gd name="connsiteY5" fmla="*/ 0 h 3065930"/>
              <a:gd name="connsiteX6" fmla="*/ 492793 w 5078240"/>
              <a:gd name="connsiteY6" fmla="*/ 1 h 3065930"/>
              <a:gd name="connsiteX0" fmla="*/ 4540357 w 5078240"/>
              <a:gd name="connsiteY0" fmla="*/ 1 h 3065930"/>
              <a:gd name="connsiteX1" fmla="*/ 5078240 w 5078240"/>
              <a:gd name="connsiteY1" fmla="*/ 0 h 3065930"/>
              <a:gd name="connsiteX2" fmla="*/ 5078240 w 5078240"/>
              <a:gd name="connsiteY2" fmla="*/ 3065930 h 3065930"/>
              <a:gd name="connsiteX3" fmla="*/ 0 w 5078240"/>
              <a:gd name="connsiteY3" fmla="*/ 3065930 h 3065930"/>
              <a:gd name="connsiteX4" fmla="*/ 0 w 5078240"/>
              <a:gd name="connsiteY4" fmla="*/ 0 h 3065930"/>
              <a:gd name="connsiteX5" fmla="*/ 492793 w 5078240"/>
              <a:gd name="connsiteY5" fmla="*/ 1 h 3065930"/>
              <a:gd name="connsiteX0" fmla="*/ 3545275 w 5078240"/>
              <a:gd name="connsiteY0" fmla="*/ 1 h 3065930"/>
              <a:gd name="connsiteX1" fmla="*/ 5078240 w 5078240"/>
              <a:gd name="connsiteY1" fmla="*/ 0 h 3065930"/>
              <a:gd name="connsiteX2" fmla="*/ 5078240 w 5078240"/>
              <a:gd name="connsiteY2" fmla="*/ 3065930 h 3065930"/>
              <a:gd name="connsiteX3" fmla="*/ 0 w 5078240"/>
              <a:gd name="connsiteY3" fmla="*/ 3065930 h 3065930"/>
              <a:gd name="connsiteX4" fmla="*/ 0 w 5078240"/>
              <a:gd name="connsiteY4" fmla="*/ 0 h 3065930"/>
              <a:gd name="connsiteX5" fmla="*/ 492793 w 5078240"/>
              <a:gd name="connsiteY5" fmla="*/ 1 h 3065930"/>
              <a:gd name="connsiteX0" fmla="*/ 3545275 w 5078240"/>
              <a:gd name="connsiteY0" fmla="*/ 1 h 3065930"/>
              <a:gd name="connsiteX1" fmla="*/ 5078240 w 5078240"/>
              <a:gd name="connsiteY1" fmla="*/ 0 h 3065930"/>
              <a:gd name="connsiteX2" fmla="*/ 5078240 w 5078240"/>
              <a:gd name="connsiteY2" fmla="*/ 3065930 h 3065930"/>
              <a:gd name="connsiteX3" fmla="*/ 0 w 5078240"/>
              <a:gd name="connsiteY3" fmla="*/ 3065930 h 3065930"/>
              <a:gd name="connsiteX4" fmla="*/ 0 w 5078240"/>
              <a:gd name="connsiteY4" fmla="*/ 0 h 3065930"/>
              <a:gd name="connsiteX5" fmla="*/ 1689581 w 5078240"/>
              <a:gd name="connsiteY5" fmla="*/ 1 h 306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78240" h="3065930">
                <a:moveTo>
                  <a:pt x="3545275" y="1"/>
                </a:moveTo>
                <a:lnTo>
                  <a:pt x="5078240" y="0"/>
                </a:lnTo>
                <a:lnTo>
                  <a:pt x="5078240" y="3065930"/>
                </a:lnTo>
                <a:lnTo>
                  <a:pt x="0" y="3065930"/>
                </a:lnTo>
                <a:lnTo>
                  <a:pt x="0" y="0"/>
                </a:lnTo>
                <a:lnTo>
                  <a:pt x="1689581" y="1"/>
                </a:lnTo>
              </a:path>
            </a:pathLst>
          </a:custGeom>
          <a:noFill/>
          <a:ln w="38100" cap="rnd">
            <a:solidFill>
              <a:schemeClr val="accent2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7329" y="2858283"/>
            <a:ext cx="1743932" cy="4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40" dirty="0" err="1">
                <a:solidFill>
                  <a:schemeClr val="accent2"/>
                </a:solidFill>
              </a:rPr>
              <a:t>VehicleService</a:t>
            </a:r>
            <a:endParaRPr lang="en-US" sz="2040" dirty="0">
              <a:solidFill>
                <a:schemeClr val="accent2"/>
              </a:solidFill>
            </a:endParaRPr>
          </a:p>
        </p:txBody>
      </p:sp>
      <p:cxnSp>
        <p:nvCxnSpPr>
          <p:cNvPr id="29" name="Elbow Connector 28"/>
          <p:cNvCxnSpPr>
            <a:stCxn id="26" idx="0"/>
            <a:endCxn id="27" idx="4"/>
          </p:cNvCxnSpPr>
          <p:nvPr/>
        </p:nvCxnSpPr>
        <p:spPr>
          <a:xfrm rot="5400000" flipH="1" flipV="1">
            <a:off x="5394440" y="3052494"/>
            <a:ext cx="1066589" cy="1464257"/>
          </a:xfrm>
          <a:prstGeom prst="bentConnector3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74702" y="256467"/>
            <a:ext cx="118870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/>
              <a:t>When we inject a service, Angular searches the appropriate injectors for 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897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2"/>
            <a:ext cx="12436475" cy="71768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" y="2217116"/>
            <a:ext cx="12436475" cy="917575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Angular</a:t>
            </a:r>
          </a:p>
        </p:txBody>
      </p:sp>
    </p:spTree>
    <p:extLst>
      <p:ext uri="{BB962C8B-B14F-4D97-AF65-F5344CB8AC3E}">
        <p14:creationId xmlns:p14="http://schemas.microsoft.com/office/powerpoint/2010/main" val="72959200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965" y="1136181"/>
            <a:ext cx="10888143" cy="4722163"/>
          </a:xfrm>
        </p:spPr>
        <p:txBody>
          <a:bodyPr/>
          <a:lstStyle/>
          <a:p>
            <a:r>
              <a:rPr lang="en-US" dirty="0"/>
              <a:t>We have an injector for the application root (in </a:t>
            </a:r>
            <a:r>
              <a:rPr lang="en-US" dirty="0" err="1"/>
              <a:t>AppRootModule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52481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965" y="1136181"/>
            <a:ext cx="10888143" cy="4722163"/>
          </a:xfrm>
        </p:spPr>
        <p:txBody>
          <a:bodyPr/>
          <a:lstStyle/>
          <a:p>
            <a:r>
              <a:rPr lang="en-US" dirty="0"/>
              <a:t>We have a tree of injectors that parallel an application's component tree</a:t>
            </a:r>
          </a:p>
        </p:txBody>
      </p:sp>
    </p:spTree>
    <p:extLst>
      <p:ext uri="{BB962C8B-B14F-4D97-AF65-F5344CB8AC3E}">
        <p14:creationId xmlns:p14="http://schemas.microsoft.com/office/powerpoint/2010/main" val="14663577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b="1" dirty="0"/>
              <a:t>Component</a:t>
            </a:r>
            <a:r>
              <a:rPr lang="en-US" dirty="0"/>
              <a:t> or an </a:t>
            </a:r>
            <a:r>
              <a:rPr lang="en-US" b="1" dirty="0"/>
              <a:t>Angular Module</a:t>
            </a:r>
            <a:r>
              <a:rPr lang="en-US" dirty="0"/>
              <a:t>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8357" y="2113117"/>
            <a:ext cx="10470349" cy="84996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2"/>
                </a:solidFill>
              </a:rPr>
              <a:t>So where do we set </a:t>
            </a:r>
            <a:r>
              <a:rPr lang="en-US" dirty="0">
                <a:solidFill>
                  <a:schemeClr val="accent2"/>
                </a:solidFill>
              </a:rPr>
              <a:t>the providers?</a:t>
            </a:r>
          </a:p>
        </p:txBody>
      </p:sp>
    </p:spTree>
    <p:extLst>
      <p:ext uri="{BB962C8B-B14F-4D97-AF65-F5344CB8AC3E}">
        <p14:creationId xmlns:p14="http://schemas.microsoft.com/office/powerpoint/2010/main" val="6688759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2" y="0"/>
            <a:ext cx="12434711" cy="612274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219601" y="1"/>
            <a:ext cx="0" cy="6122744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8885155" y="4605047"/>
            <a:ext cx="3681329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8937617" y="4605047"/>
            <a:ext cx="3628867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8937615" y="4619223"/>
            <a:ext cx="3628869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j-lt"/>
              </a:rPr>
              <a:t>Providing to </a:t>
            </a:r>
            <a:r>
              <a:rPr lang="en-US" sz="2040" b="1" dirty="0" err="1">
                <a:solidFill>
                  <a:schemeClr val="tx1"/>
                </a:solidFill>
                <a:latin typeface="+mj-lt"/>
              </a:rPr>
              <a:t>NgModule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8" name="Group 17"/>
          <p:cNvGrpSpPr/>
          <p:nvPr/>
        </p:nvGrpSpPr>
        <p:grpSpPr>
          <a:xfrm flipV="1">
            <a:off x="8351687" y="2652775"/>
            <a:ext cx="2153249" cy="406817"/>
            <a:chOff x="9090227" y="1299999"/>
            <a:chExt cx="2815619" cy="162671"/>
          </a:xfrm>
        </p:grpSpPr>
        <p:sp>
          <p:nvSpPr>
            <p:cNvPr id="19" name="Rectangle 18"/>
            <p:cNvSpPr/>
            <p:nvPr/>
          </p:nvSpPr>
          <p:spPr>
            <a:xfrm>
              <a:off x="9101533" y="1315297"/>
              <a:ext cx="2804312" cy="1473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 flipH="1">
              <a:off x="9090227" y="1299999"/>
              <a:ext cx="2815619" cy="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Content Placeholder 5"/>
          <p:cNvSpPr txBox="1">
            <a:spLocks/>
          </p:cNvSpPr>
          <p:nvPr/>
        </p:nvSpPr>
        <p:spPr>
          <a:xfrm>
            <a:off x="631647" y="27980"/>
            <a:ext cx="3778736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631647" y="-22653"/>
            <a:ext cx="3778736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631647" y="-22653"/>
            <a:ext cx="3655939" cy="793801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>
                <a:solidFill>
                  <a:schemeClr val="bg2"/>
                </a:solidFill>
                <a:latin typeface="+mn-lt"/>
              </a:rPr>
              <a:t>vehicles.component.ts</a:t>
            </a:r>
            <a:endParaRPr lang="en-US" sz="204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8" name="Content Placeholder 5"/>
          <p:cNvSpPr txBox="1">
            <a:spLocks/>
          </p:cNvSpPr>
          <p:nvPr/>
        </p:nvSpPr>
        <p:spPr>
          <a:xfrm>
            <a:off x="7833306" y="27980"/>
            <a:ext cx="3778736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9" name="Content Placeholder 5"/>
          <p:cNvSpPr txBox="1">
            <a:spLocks/>
          </p:cNvSpPr>
          <p:nvPr/>
        </p:nvSpPr>
        <p:spPr>
          <a:xfrm>
            <a:off x="7833306" y="-22653"/>
            <a:ext cx="3778736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0" name="Content Placeholder 5"/>
          <p:cNvSpPr txBox="1">
            <a:spLocks/>
          </p:cNvSpPr>
          <p:nvPr/>
        </p:nvSpPr>
        <p:spPr>
          <a:xfrm>
            <a:off x="7833306" y="-22653"/>
            <a:ext cx="2954342" cy="793801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 err="1">
                <a:solidFill>
                  <a:schemeClr val="bg2"/>
                </a:solidFill>
                <a:latin typeface="+mn-lt"/>
              </a:rPr>
              <a:t>app.module.ts</a:t>
            </a:r>
            <a:endParaRPr lang="en-US" sz="204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1" name="Content Placeholder 5"/>
          <p:cNvSpPr txBox="1">
            <a:spLocks/>
          </p:cNvSpPr>
          <p:nvPr/>
        </p:nvSpPr>
        <p:spPr>
          <a:xfrm>
            <a:off x="882" y="4565576"/>
            <a:ext cx="3635973" cy="536544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42" name="Content Placeholder 5"/>
          <p:cNvSpPr txBox="1">
            <a:spLocks/>
          </p:cNvSpPr>
          <p:nvPr/>
        </p:nvSpPr>
        <p:spPr>
          <a:xfrm>
            <a:off x="-111052" y="4565576"/>
            <a:ext cx="3635973" cy="536544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43" name="Content Placeholder 5"/>
          <p:cNvSpPr txBox="1">
            <a:spLocks/>
          </p:cNvSpPr>
          <p:nvPr/>
        </p:nvSpPr>
        <p:spPr>
          <a:xfrm>
            <a:off x="882" y="4585386"/>
            <a:ext cx="3561795" cy="514402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j-lt"/>
              </a:rPr>
              <a:t>Providing to Component</a:t>
            </a:r>
            <a:endParaRPr lang="en-US" sz="2040" dirty="0">
              <a:solidFill>
                <a:schemeClr val="tx1"/>
              </a:solidFill>
              <a:latin typeface="+mj-lt"/>
              <a:ea typeface="Gotham-Book" charset="0"/>
              <a:cs typeface="Gotham-Book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 flipV="1">
            <a:off x="2093434" y="2693680"/>
            <a:ext cx="2153249" cy="406817"/>
            <a:chOff x="9090227" y="1299999"/>
            <a:chExt cx="2815619" cy="162671"/>
          </a:xfrm>
        </p:grpSpPr>
        <p:sp>
          <p:nvSpPr>
            <p:cNvPr id="52" name="Rectangle 51"/>
            <p:cNvSpPr/>
            <p:nvPr/>
          </p:nvSpPr>
          <p:spPr>
            <a:xfrm>
              <a:off x="9101533" y="1315297"/>
              <a:ext cx="2804312" cy="1473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 flipH="1">
              <a:off x="9090227" y="1299999"/>
              <a:ext cx="2815619" cy="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Rectangle 57"/>
          <p:cNvSpPr/>
          <p:nvPr/>
        </p:nvSpPr>
        <p:spPr>
          <a:xfrm>
            <a:off x="882" y="6110190"/>
            <a:ext cx="12434711" cy="126397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82" y="6188283"/>
            <a:ext cx="12434711" cy="118587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40224" y="6110190"/>
            <a:ext cx="10561733" cy="93260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r>
              <a:rPr lang="en-US" sz="2856" dirty="0">
                <a:solidFill>
                  <a:schemeClr val="bg1"/>
                </a:solidFill>
                <a:latin typeface="+mj-lt"/>
              </a:rPr>
              <a:t>Prefer registering providers in Angular Modules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1535" y="1569724"/>
            <a:ext cx="5842274" cy="2527065"/>
          </a:xfrm>
          <a:prstGeom prst="rect">
            <a:avLst/>
          </a:prstGeom>
        </p:spPr>
      </p:pic>
      <p:cxnSp>
        <p:nvCxnSpPr>
          <p:cNvPr id="17" name="Straight Arrow Connector 11"/>
          <p:cNvCxnSpPr>
            <a:stCxn id="14" idx="1"/>
            <a:endCxn id="20" idx="0"/>
          </p:cNvCxnSpPr>
          <p:nvPr/>
        </p:nvCxnSpPr>
        <p:spPr>
          <a:xfrm rot="10800000" flipH="1">
            <a:off x="8885155" y="3059594"/>
            <a:ext cx="543157" cy="1799179"/>
          </a:xfrm>
          <a:prstGeom prst="bentConnector4">
            <a:avLst>
              <a:gd name="adj1" fmla="val -127269"/>
              <a:gd name="adj2" fmla="val 74329"/>
            </a:avLst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11"/>
          <p:cNvCxnSpPr>
            <a:stCxn id="41" idx="3"/>
          </p:cNvCxnSpPr>
          <p:nvPr/>
        </p:nvCxnSpPr>
        <p:spPr>
          <a:xfrm flipH="1" flipV="1">
            <a:off x="3158644" y="3059592"/>
            <a:ext cx="478211" cy="1774255"/>
          </a:xfrm>
          <a:prstGeom prst="bentConnector4">
            <a:avLst>
              <a:gd name="adj1" fmla="val -199296"/>
              <a:gd name="adj2" fmla="val 81536"/>
            </a:avLst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380" y="1250695"/>
            <a:ext cx="6102304" cy="3365513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-342709" y="-6155973"/>
            <a:ext cx="6522393" cy="6132844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245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/>
          <p:cNvSpPr txBox="1">
            <a:spLocks/>
          </p:cNvSpPr>
          <p:nvPr/>
        </p:nvSpPr>
        <p:spPr>
          <a:xfrm>
            <a:off x="606935" y="1456171"/>
            <a:ext cx="3517035" cy="445833"/>
          </a:xfrm>
          <a:prstGeom prst="rect">
            <a:avLst/>
          </a:prstGeom>
        </p:spPr>
        <p:txBody>
          <a:bodyPr/>
          <a:lstStyle>
            <a:lvl1pPr algn="ctr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endParaRPr lang="en-US" sz="3672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and Injectors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1436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36184" y="3384214"/>
            <a:ext cx="11349974" cy="1758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get and save data with Promises or Observables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9733473" y="296897"/>
            <a:ext cx="2277888" cy="20901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8146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Subscribe to the Service’s function in the Component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Call </a:t>
            </a:r>
            <a:r>
              <a:rPr lang="en-US" sz="3200" dirty="0" err="1">
                <a:solidFill>
                  <a:schemeClr val="bg1"/>
                </a:solidFill>
              </a:rPr>
              <a:t>Http.get</a:t>
            </a:r>
            <a:r>
              <a:rPr lang="en-US" sz="3200" dirty="0">
                <a:solidFill>
                  <a:schemeClr val="bg1"/>
                </a:solidFill>
              </a:rPr>
              <a:t> in a Service and return the mapped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Import </a:t>
            </a:r>
            <a:r>
              <a:rPr lang="en-US" sz="3200" dirty="0" err="1">
                <a:solidFill>
                  <a:schemeClr val="bg1"/>
                </a:solidFill>
              </a:rPr>
              <a:t>HttpModule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Step by Step</a:t>
            </a:r>
          </a:p>
        </p:txBody>
      </p:sp>
    </p:spTree>
    <p:extLst>
      <p:ext uri="{BB962C8B-B14F-4D97-AF65-F5344CB8AC3E}">
        <p14:creationId xmlns:p14="http://schemas.microsoft.com/office/powerpoint/2010/main" val="126466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 uiExpand="1" build="p" animBg="1"/>
      <p:bldP spid="3" grpId="0" uiExpand="1" build="p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534" y="25627"/>
            <a:ext cx="12434711" cy="496611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6180" y="5131631"/>
            <a:ext cx="10993552" cy="445833"/>
          </a:xfrm>
        </p:spPr>
        <p:txBody>
          <a:bodyPr/>
          <a:lstStyle/>
          <a:p>
            <a:r>
              <a:rPr lang="en-US" dirty="0"/>
              <a:t>Http Requirements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717299" y="5898716"/>
            <a:ext cx="11078717" cy="938142"/>
          </a:xfrm>
        </p:spPr>
        <p:txBody>
          <a:bodyPr/>
          <a:lstStyle/>
          <a:p>
            <a:pPr>
              <a:buNone/>
            </a:pPr>
            <a:r>
              <a:rPr lang="en-US" dirty="0"/>
              <a:t>We need the </a:t>
            </a:r>
            <a:r>
              <a:rPr lang="en-US" dirty="0" err="1">
                <a:solidFill>
                  <a:schemeClr val="accent2"/>
                </a:solidFill>
              </a:rPr>
              <a:t>HttpModule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to make Http calls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296496" y="62067"/>
            <a:ext cx="3778736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8296496" y="11434"/>
            <a:ext cx="3778736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8296497" y="11434"/>
            <a:ext cx="2954342" cy="793801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bg2"/>
                </a:solidFill>
                <a:latin typeface="+mn-lt"/>
              </a:rPr>
              <a:t>Providers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30296" y="2572876"/>
            <a:ext cx="188409" cy="670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3260" tIns="46630" rIns="93260" bIns="46630" numCol="1" anchor="ctr" anchorCtr="0" compatLnSpc="1">
            <a:prstTxWarp prst="textNoShape">
              <a:avLst/>
            </a:prstTxWarp>
            <a:spAutoFit/>
          </a:bodyPr>
          <a:lstStyle/>
          <a:p>
            <a:pPr defTabSz="93259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836">
                <a:latin typeface="Arial" charset="0"/>
              </a:rPr>
            </a:br>
            <a:endParaRPr lang="en-US" altLang="en-US" sz="1836">
              <a:latin typeface="Arial" charset="0"/>
            </a:endParaRPr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7345133" y="1103323"/>
            <a:ext cx="5090460" cy="50744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7" name="Content Placeholder 5"/>
          <p:cNvSpPr txBox="1">
            <a:spLocks/>
          </p:cNvSpPr>
          <p:nvPr/>
        </p:nvSpPr>
        <p:spPr>
          <a:xfrm>
            <a:off x="7417677" y="1103323"/>
            <a:ext cx="5017916" cy="50744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8" name="Content Placeholder 5"/>
          <p:cNvSpPr txBox="1">
            <a:spLocks/>
          </p:cNvSpPr>
          <p:nvPr/>
        </p:nvSpPr>
        <p:spPr>
          <a:xfrm>
            <a:off x="7417674" y="1117500"/>
            <a:ext cx="5017919" cy="480564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Located in module @angular/http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821789" y="788196"/>
            <a:ext cx="1947843" cy="359010"/>
            <a:chOff x="9090227" y="1315297"/>
            <a:chExt cx="2815619" cy="160500"/>
          </a:xfrm>
        </p:grpSpPr>
        <p:sp>
          <p:nvSpPr>
            <p:cNvPr id="15" name="Rectangle 14"/>
            <p:cNvSpPr/>
            <p:nvPr/>
          </p:nvSpPr>
          <p:spPr>
            <a:xfrm>
              <a:off x="9101533" y="1315297"/>
              <a:ext cx="2804312" cy="1473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flipH="1">
              <a:off x="9090227" y="1460880"/>
              <a:ext cx="2815619" cy="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Content Placeholder 5"/>
          <p:cNvSpPr txBox="1">
            <a:spLocks/>
          </p:cNvSpPr>
          <p:nvPr/>
        </p:nvSpPr>
        <p:spPr>
          <a:xfrm>
            <a:off x="7345225" y="2585502"/>
            <a:ext cx="5083952" cy="575305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1" name="Content Placeholder 5"/>
          <p:cNvSpPr txBox="1">
            <a:spLocks/>
          </p:cNvSpPr>
          <p:nvPr/>
        </p:nvSpPr>
        <p:spPr>
          <a:xfrm>
            <a:off x="7417676" y="2585502"/>
            <a:ext cx="5011502" cy="575305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2" name="Content Placeholder 5"/>
          <p:cNvSpPr txBox="1">
            <a:spLocks/>
          </p:cNvSpPr>
          <p:nvPr/>
        </p:nvSpPr>
        <p:spPr>
          <a:xfrm>
            <a:off x="7417674" y="2599678"/>
            <a:ext cx="5011504" cy="544825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Import the Http module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747653" y="2620782"/>
            <a:ext cx="1537982" cy="458275"/>
            <a:chOff x="9101533" y="1315297"/>
            <a:chExt cx="2819471" cy="147848"/>
          </a:xfrm>
        </p:grpSpPr>
        <p:sp>
          <p:nvSpPr>
            <p:cNvPr id="24" name="Rectangle 23"/>
            <p:cNvSpPr/>
            <p:nvPr/>
          </p:nvSpPr>
          <p:spPr>
            <a:xfrm>
              <a:off x="9101533" y="1315297"/>
              <a:ext cx="2804313" cy="1478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flipV="1">
              <a:off x="11905846" y="1315297"/>
              <a:ext cx="15158" cy="1478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6" name="Straight Arrow Connector 25"/>
          <p:cNvCxnSpPr>
            <a:stCxn id="20" idx="1"/>
            <a:endCxn id="25" idx="1"/>
          </p:cNvCxnSpPr>
          <p:nvPr/>
        </p:nvCxnSpPr>
        <p:spPr>
          <a:xfrm flipH="1" flipV="1">
            <a:off x="5277366" y="2849920"/>
            <a:ext cx="2067858" cy="2323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6" idx="1"/>
            <a:endCxn id="15" idx="2"/>
          </p:cNvCxnSpPr>
          <p:nvPr/>
        </p:nvCxnSpPr>
        <p:spPr>
          <a:xfrm rot="10800000">
            <a:off x="4799621" y="1117842"/>
            <a:ext cx="2545511" cy="239205"/>
          </a:xfrm>
          <a:prstGeom prst="bentConnector2">
            <a:avLst/>
          </a:prstGeom>
          <a:ln cap="flat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999" y="109516"/>
            <a:ext cx="8501327" cy="432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5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 txBox="1">
            <a:spLocks/>
          </p:cNvSpPr>
          <p:nvPr/>
        </p:nvSpPr>
        <p:spPr>
          <a:xfrm>
            <a:off x="8288584" y="938019"/>
            <a:ext cx="4147008" cy="1223271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8347683" y="938019"/>
            <a:ext cx="4087909" cy="1223271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47681" y="986525"/>
            <a:ext cx="4087911" cy="1158462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>
                <a:solidFill>
                  <a:schemeClr val="tx1"/>
                </a:solidFill>
                <a:latin typeface="+mn-lt"/>
              </a:rPr>
              <a:t>Make and return the </a:t>
            </a:r>
            <a:r>
              <a:rPr lang="en-US" sz="2040" b="1" dirty="0" err="1">
                <a:solidFill>
                  <a:schemeClr val="tx1"/>
                </a:solidFill>
                <a:latin typeface="+mn-lt"/>
              </a:rPr>
              <a:t>async</a:t>
            </a:r>
            <a:r>
              <a:rPr lang="en-US" sz="2040" b="1" dirty="0">
                <a:solidFill>
                  <a:schemeClr val="tx1"/>
                </a:solidFill>
                <a:latin typeface="+mn-lt"/>
              </a:rPr>
              <a:t> GET call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Straight Arrow Connector 8"/>
          <p:cNvCxnSpPr>
            <a:endCxn id="22" idx="0"/>
          </p:cNvCxnSpPr>
          <p:nvPr/>
        </p:nvCxnSpPr>
        <p:spPr>
          <a:xfrm rot="10800000" flipV="1">
            <a:off x="3739477" y="2438276"/>
            <a:ext cx="3871599" cy="381264"/>
          </a:xfrm>
          <a:prstGeom prst="bentConnector2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8285988" y="3707579"/>
            <a:ext cx="4147008" cy="575305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8345088" y="3707579"/>
            <a:ext cx="4087909" cy="575305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8345086" y="3721756"/>
            <a:ext cx="4087911" cy="544825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Map the response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8288584" y="4707180"/>
            <a:ext cx="4147008" cy="575305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7" name="Content Placeholder 5"/>
          <p:cNvSpPr txBox="1">
            <a:spLocks/>
          </p:cNvSpPr>
          <p:nvPr/>
        </p:nvSpPr>
        <p:spPr>
          <a:xfrm>
            <a:off x="8347683" y="4707180"/>
            <a:ext cx="4087909" cy="575305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8" name="Content Placeholder 5"/>
          <p:cNvSpPr txBox="1">
            <a:spLocks/>
          </p:cNvSpPr>
          <p:nvPr/>
        </p:nvSpPr>
        <p:spPr>
          <a:xfrm>
            <a:off x="8347681" y="4721357"/>
            <a:ext cx="4087911" cy="544825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Handle any exception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672464" y="50632"/>
            <a:ext cx="3778736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672464" y="-1"/>
            <a:ext cx="3778736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8" name="Content Placeholder 5"/>
          <p:cNvSpPr txBox="1">
            <a:spLocks/>
          </p:cNvSpPr>
          <p:nvPr/>
        </p:nvSpPr>
        <p:spPr>
          <a:xfrm>
            <a:off x="672465" y="-1"/>
            <a:ext cx="2954342" cy="793801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 err="1">
                <a:solidFill>
                  <a:schemeClr val="bg2"/>
                </a:solidFill>
                <a:latin typeface="+mn-lt"/>
              </a:rPr>
              <a:t>vehicle.service.ts</a:t>
            </a:r>
            <a:endParaRPr lang="en-US" sz="2040" b="1" dirty="0">
              <a:solidFill>
                <a:schemeClr val="bg2"/>
              </a:solidFill>
              <a:latin typeface="+mn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027753" y="2819539"/>
            <a:ext cx="1423446" cy="410707"/>
            <a:chOff x="9090227" y="1307838"/>
            <a:chExt cx="2815619" cy="154832"/>
          </a:xfrm>
        </p:grpSpPr>
        <p:sp>
          <p:nvSpPr>
            <p:cNvPr id="21" name="Rectangle 20"/>
            <p:cNvSpPr/>
            <p:nvPr/>
          </p:nvSpPr>
          <p:spPr>
            <a:xfrm>
              <a:off x="9101533" y="1315297"/>
              <a:ext cx="2804312" cy="1473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flipH="1">
              <a:off x="9090227" y="1307838"/>
              <a:ext cx="2815619" cy="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007447" y="3265519"/>
            <a:ext cx="5307869" cy="364076"/>
            <a:chOff x="9090227" y="1315297"/>
            <a:chExt cx="2815619" cy="162765"/>
          </a:xfrm>
        </p:grpSpPr>
        <p:sp>
          <p:nvSpPr>
            <p:cNvPr id="30" name="Rectangle 29"/>
            <p:cNvSpPr/>
            <p:nvPr/>
          </p:nvSpPr>
          <p:spPr>
            <a:xfrm>
              <a:off x="9101533" y="1315297"/>
              <a:ext cx="2804313" cy="1473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flipH="1">
              <a:off x="9090227" y="1463145"/>
              <a:ext cx="2815619" cy="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464" y="4807906"/>
            <a:ext cx="6938612" cy="376429"/>
            <a:chOff x="9101533" y="1315297"/>
            <a:chExt cx="2819471" cy="147848"/>
          </a:xfrm>
        </p:grpSpPr>
        <p:sp>
          <p:nvSpPr>
            <p:cNvPr id="34" name="Rectangle 33"/>
            <p:cNvSpPr/>
            <p:nvPr/>
          </p:nvSpPr>
          <p:spPr>
            <a:xfrm>
              <a:off x="9101533" y="1315297"/>
              <a:ext cx="2804313" cy="1478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 flipV="1">
              <a:off x="11905846" y="1315297"/>
              <a:ext cx="15158" cy="1478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rot="10800000">
            <a:off x="7389174" y="3608872"/>
            <a:ext cx="896820" cy="456922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8" idx="1"/>
            <a:endCxn id="35" idx="3"/>
          </p:cNvCxnSpPr>
          <p:nvPr/>
        </p:nvCxnSpPr>
        <p:spPr>
          <a:xfrm flipH="1">
            <a:off x="7611075" y="4993769"/>
            <a:ext cx="736606" cy="235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8"/>
          <p:cNvCxnSpPr>
            <a:stCxn id="6" idx="1"/>
          </p:cNvCxnSpPr>
          <p:nvPr/>
        </p:nvCxnSpPr>
        <p:spPr>
          <a:xfrm rot="10800000" flipV="1">
            <a:off x="7601599" y="1549654"/>
            <a:ext cx="686985" cy="888622"/>
          </a:xfrm>
          <a:prstGeom prst="bentConnector2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649" y="864364"/>
            <a:ext cx="10958615" cy="58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779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5"/>
          <p:cNvSpPr txBox="1">
            <a:spLocks/>
          </p:cNvSpPr>
          <p:nvPr/>
        </p:nvSpPr>
        <p:spPr>
          <a:xfrm>
            <a:off x="672464" y="50632"/>
            <a:ext cx="4644256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672464" y="-1"/>
            <a:ext cx="4644256" cy="743169"/>
          </a:xfrm>
          <a:prstGeom prst="rect">
            <a:avLst/>
          </a:prstGeom>
          <a:solidFill>
            <a:schemeClr val="tx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0" name="Content Placeholder 5"/>
          <p:cNvSpPr txBox="1">
            <a:spLocks/>
          </p:cNvSpPr>
          <p:nvPr/>
        </p:nvSpPr>
        <p:spPr>
          <a:xfrm>
            <a:off x="672464" y="-1"/>
            <a:ext cx="4644256" cy="793801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bg2"/>
                </a:solidFill>
                <a:latin typeface="+mn-lt"/>
              </a:rPr>
              <a:t>vehicle-</a:t>
            </a:r>
            <a:r>
              <a:rPr lang="en-US" sz="2040" b="1" dirty="0" err="1">
                <a:solidFill>
                  <a:schemeClr val="bg2"/>
                </a:solidFill>
                <a:latin typeface="+mn-lt"/>
              </a:rPr>
              <a:t>list.component.ts</a:t>
            </a:r>
            <a:endParaRPr lang="en-US" sz="204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Subscribing to the Observable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731897" y="4936534"/>
            <a:ext cx="11080288" cy="938142"/>
          </a:xfrm>
        </p:spPr>
        <p:txBody>
          <a:bodyPr/>
          <a:lstStyle/>
          <a:p>
            <a:pPr>
              <a:buNone/>
            </a:pPr>
            <a:r>
              <a:rPr lang="en-US" dirty="0"/>
              <a:t>Component is handed an </a:t>
            </a:r>
            <a:r>
              <a:rPr lang="en-US" dirty="0">
                <a:solidFill>
                  <a:schemeClr val="accent2"/>
                </a:solidFill>
              </a:rPr>
              <a:t>Observable</a:t>
            </a:r>
          </a:p>
          <a:p>
            <a:pPr>
              <a:buNone/>
            </a:pPr>
            <a:r>
              <a:rPr lang="en-US" dirty="0"/>
              <a:t>We </a:t>
            </a:r>
            <a:r>
              <a:rPr lang="en-US" dirty="0">
                <a:solidFill>
                  <a:schemeClr val="accent2"/>
                </a:solidFill>
              </a:rPr>
              <a:t>Subscribe </a:t>
            </a:r>
            <a:r>
              <a:rPr lang="en-US" dirty="0"/>
              <a:t>to it</a:t>
            </a: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8288584" y="1207550"/>
            <a:ext cx="4147008" cy="575305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4" name="Content Placeholder 5"/>
          <p:cNvSpPr txBox="1">
            <a:spLocks/>
          </p:cNvSpPr>
          <p:nvPr/>
        </p:nvSpPr>
        <p:spPr>
          <a:xfrm>
            <a:off x="8347683" y="1207550"/>
            <a:ext cx="4087909" cy="575305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8347681" y="1221726"/>
            <a:ext cx="4087911" cy="544825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Subscribe to the observable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Content Placeholder 5"/>
          <p:cNvSpPr txBox="1">
            <a:spLocks/>
          </p:cNvSpPr>
          <p:nvPr/>
        </p:nvSpPr>
        <p:spPr>
          <a:xfrm>
            <a:off x="8288584" y="2024789"/>
            <a:ext cx="4147008" cy="575305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1" name="Content Placeholder 5"/>
          <p:cNvSpPr txBox="1">
            <a:spLocks/>
          </p:cNvSpPr>
          <p:nvPr/>
        </p:nvSpPr>
        <p:spPr>
          <a:xfrm>
            <a:off x="8347683" y="2024789"/>
            <a:ext cx="4087909" cy="575305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2" name="Content Placeholder 5"/>
          <p:cNvSpPr txBox="1">
            <a:spLocks/>
          </p:cNvSpPr>
          <p:nvPr/>
        </p:nvSpPr>
        <p:spPr>
          <a:xfrm>
            <a:off x="8347681" y="2038965"/>
            <a:ext cx="4087911" cy="544825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Success and failure cases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43509" y="1936757"/>
            <a:ext cx="1912035" cy="329647"/>
            <a:chOff x="9101533" y="1315297"/>
            <a:chExt cx="2860114" cy="147373"/>
          </a:xfrm>
        </p:grpSpPr>
        <p:sp>
          <p:nvSpPr>
            <p:cNvPr id="26" name="Rectangle 25"/>
            <p:cNvSpPr/>
            <p:nvPr/>
          </p:nvSpPr>
          <p:spPr>
            <a:xfrm>
              <a:off x="9101533" y="1315297"/>
              <a:ext cx="2804313" cy="1473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905846" y="1315297"/>
              <a:ext cx="55801" cy="147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464091" y="2265893"/>
            <a:ext cx="5933887" cy="617885"/>
            <a:chOff x="9101533" y="1315297"/>
            <a:chExt cx="8876194" cy="147373"/>
          </a:xfrm>
        </p:grpSpPr>
        <p:sp>
          <p:nvSpPr>
            <p:cNvPr id="29" name="Rectangle 28"/>
            <p:cNvSpPr/>
            <p:nvPr/>
          </p:nvSpPr>
          <p:spPr>
            <a:xfrm>
              <a:off x="9101533" y="1315297"/>
              <a:ext cx="8820393" cy="1473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921926" y="1315297"/>
              <a:ext cx="55801" cy="147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Straight Arrow Connector 16"/>
          <p:cNvCxnSpPr>
            <a:endCxn id="27" idx="3"/>
          </p:cNvCxnSpPr>
          <p:nvPr/>
        </p:nvCxnSpPr>
        <p:spPr>
          <a:xfrm rot="10800000" flipV="1">
            <a:off x="3055544" y="1494139"/>
            <a:ext cx="5292140" cy="607186"/>
          </a:xfrm>
          <a:prstGeom prst="bentConnector3">
            <a:avLst>
              <a:gd name="adj1" fmla="val 36508"/>
            </a:avLst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1"/>
            <a:endCxn id="29" idx="3"/>
          </p:cNvCxnSpPr>
          <p:nvPr/>
        </p:nvCxnSpPr>
        <p:spPr>
          <a:xfrm rot="10800000" flipV="1">
            <a:off x="7360674" y="2312441"/>
            <a:ext cx="927910" cy="262394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384" y="880338"/>
            <a:ext cx="7702993" cy="306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0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502"/>
            <a:ext cx="12436475" cy="6935519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-1" y="2122492"/>
            <a:ext cx="12436475" cy="91757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TypeScript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776191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RxJs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427623" y="3205066"/>
            <a:ext cx="10271125" cy="129266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RxJs</a:t>
            </a:r>
            <a:r>
              <a:rPr lang="en-US" dirty="0"/>
              <a:t> (Reactive </a:t>
            </a:r>
            <a:r>
              <a:rPr lang="en-US" dirty="0" err="1"/>
              <a:t>Js</a:t>
            </a:r>
            <a:r>
              <a:rPr lang="en-US" dirty="0"/>
              <a:t>) implements the asynchronous observable pattern and works well with Angular</a:t>
            </a:r>
          </a:p>
        </p:txBody>
      </p:sp>
      <p:sp>
        <p:nvSpPr>
          <p:cNvPr id="4" name="Rectangle 3"/>
          <p:cNvSpPr/>
          <p:nvPr/>
        </p:nvSpPr>
        <p:spPr>
          <a:xfrm>
            <a:off x="9741669" y="201131"/>
            <a:ext cx="2057377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36" dirty="0"/>
              <a:t>http://</a:t>
            </a:r>
            <a:r>
              <a:rPr lang="en-US" sz="1836" dirty="0" err="1"/>
              <a:t>reactivex.io</a:t>
            </a:r>
            <a:r>
              <a:rPr lang="en-US" sz="1836" dirty="0"/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8348314" y="796756"/>
            <a:ext cx="3456120" cy="20901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2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2" y="0"/>
            <a:ext cx="12434711" cy="612274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219601" y="1"/>
            <a:ext cx="0" cy="6122744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5"/>
          <p:cNvSpPr txBox="1">
            <a:spLocks/>
          </p:cNvSpPr>
          <p:nvPr/>
        </p:nvSpPr>
        <p:spPr>
          <a:xfrm>
            <a:off x="631647" y="27980"/>
            <a:ext cx="3778736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631647" y="-22653"/>
            <a:ext cx="3778736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631647" y="-22653"/>
            <a:ext cx="3655939" cy="793801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 err="1">
                <a:solidFill>
                  <a:schemeClr val="bg2"/>
                </a:solidFill>
                <a:latin typeface="+mn-lt"/>
              </a:rPr>
              <a:t>app.module.ts</a:t>
            </a:r>
            <a:endParaRPr lang="en-US" sz="204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8" name="Content Placeholder 5"/>
          <p:cNvSpPr txBox="1">
            <a:spLocks/>
          </p:cNvSpPr>
          <p:nvPr/>
        </p:nvSpPr>
        <p:spPr>
          <a:xfrm>
            <a:off x="7833306" y="27980"/>
            <a:ext cx="3778736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9" name="Content Placeholder 5"/>
          <p:cNvSpPr txBox="1">
            <a:spLocks/>
          </p:cNvSpPr>
          <p:nvPr/>
        </p:nvSpPr>
        <p:spPr>
          <a:xfrm>
            <a:off x="7833306" y="-22653"/>
            <a:ext cx="3778736" cy="743169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30" name="Content Placeholder 5"/>
          <p:cNvSpPr txBox="1">
            <a:spLocks/>
          </p:cNvSpPr>
          <p:nvPr/>
        </p:nvSpPr>
        <p:spPr>
          <a:xfrm>
            <a:off x="7833306" y="-22653"/>
            <a:ext cx="2954342" cy="793801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 err="1">
                <a:solidFill>
                  <a:schemeClr val="bg2"/>
                </a:solidFill>
                <a:latin typeface="+mn-lt"/>
              </a:rPr>
              <a:t>rxjs-extensions.ts</a:t>
            </a:r>
            <a:endParaRPr lang="en-US" sz="204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82" y="6110190"/>
            <a:ext cx="12434711" cy="126397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82" y="6188283"/>
            <a:ext cx="12434711" cy="118587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endParaRPr lang="en-US" sz="2040" dirty="0">
              <a:solidFill>
                <a:schemeClr val="bg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40224" y="6110190"/>
            <a:ext cx="10561733" cy="93260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6521" tIns="186521" rIns="186521" bIns="186521" rtlCol="0" anchor="ctr"/>
          <a:lstStyle/>
          <a:p>
            <a:pPr algn="ctr">
              <a:spcBef>
                <a:spcPts val="612"/>
              </a:spcBef>
            </a:pPr>
            <a:r>
              <a:rPr lang="en-US" sz="2856" dirty="0">
                <a:solidFill>
                  <a:schemeClr val="bg1"/>
                </a:solidFill>
                <a:latin typeface="+mj-lt"/>
              </a:rPr>
              <a:t>Prefer importing only what we use from </a:t>
            </a:r>
            <a:r>
              <a:rPr lang="en-US" sz="2856" dirty="0" err="1">
                <a:solidFill>
                  <a:schemeClr val="bg1"/>
                </a:solidFill>
                <a:latin typeface="+mj-lt"/>
              </a:rPr>
              <a:t>RxJs</a:t>
            </a:r>
            <a:endParaRPr lang="en-US" sz="2856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45969" y="1296226"/>
            <a:ext cx="5621526" cy="150252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464" y="1230418"/>
            <a:ext cx="4196715" cy="4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363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5"/>
          <p:cNvSpPr txBox="1">
            <a:spLocks/>
          </p:cNvSpPr>
          <p:nvPr/>
        </p:nvSpPr>
        <p:spPr>
          <a:xfrm>
            <a:off x="672464" y="50632"/>
            <a:ext cx="4644256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672464" y="-1"/>
            <a:ext cx="4644256" cy="743169"/>
          </a:xfrm>
          <a:prstGeom prst="rect">
            <a:avLst/>
          </a:prstGeom>
          <a:solidFill>
            <a:schemeClr val="tx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0" name="Content Placeholder 5"/>
          <p:cNvSpPr txBox="1">
            <a:spLocks/>
          </p:cNvSpPr>
          <p:nvPr/>
        </p:nvSpPr>
        <p:spPr>
          <a:xfrm>
            <a:off x="672464" y="-1"/>
            <a:ext cx="4644256" cy="793801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 err="1">
                <a:solidFill>
                  <a:schemeClr val="bg2"/>
                </a:solidFill>
                <a:latin typeface="+mn-lt"/>
              </a:rPr>
              <a:t>vehicle.service.ts</a:t>
            </a:r>
            <a:endParaRPr lang="en-US" sz="204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from </a:t>
            </a:r>
            <a:r>
              <a:rPr lang="en-US" dirty="0">
                <a:solidFill>
                  <a:schemeClr val="accent2"/>
                </a:solidFill>
              </a:rPr>
              <a:t>Http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807167" y="4887882"/>
            <a:ext cx="11080288" cy="1352550"/>
          </a:xfrm>
        </p:spPr>
        <p:txBody>
          <a:bodyPr/>
          <a:lstStyle/>
          <a:p>
            <a:pPr>
              <a:buNone/>
            </a:pPr>
            <a:r>
              <a:rPr lang="en-US" dirty="0"/>
              <a:t>We don’t return the response</a:t>
            </a:r>
          </a:p>
          <a:p>
            <a:pPr>
              <a:buNone/>
            </a:pPr>
            <a:r>
              <a:rPr lang="en-US" dirty="0"/>
              <a:t>Service does the work</a:t>
            </a:r>
          </a:p>
          <a:p>
            <a:pPr>
              <a:buNone/>
            </a:pPr>
            <a:r>
              <a:rPr lang="en-US" dirty="0"/>
              <a:t>The consumers simply get the data</a:t>
            </a: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8927192" y="1062205"/>
            <a:ext cx="3508400" cy="94970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4" name="Content Placeholder 5"/>
          <p:cNvSpPr txBox="1">
            <a:spLocks/>
          </p:cNvSpPr>
          <p:nvPr/>
        </p:nvSpPr>
        <p:spPr>
          <a:xfrm>
            <a:off x="8977191" y="1062205"/>
            <a:ext cx="3458402" cy="94970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8977189" y="1096217"/>
            <a:ext cx="3458404" cy="899393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Retrieve the JSON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rot="10800000" flipV="1">
            <a:off x="5943895" y="1418852"/>
            <a:ext cx="2983298" cy="531333"/>
          </a:xfrm>
          <a:prstGeom prst="bentConnector3">
            <a:avLst>
              <a:gd name="adj1" fmla="val 98262"/>
            </a:avLst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5"/>
          <p:cNvSpPr txBox="1">
            <a:spLocks/>
          </p:cNvSpPr>
          <p:nvPr/>
        </p:nvSpPr>
        <p:spPr>
          <a:xfrm>
            <a:off x="8927192" y="2694665"/>
            <a:ext cx="3508400" cy="949709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8977191" y="2694665"/>
            <a:ext cx="3458402" cy="949709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8977189" y="2728678"/>
            <a:ext cx="3458404" cy="899393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accent1"/>
                </a:solidFill>
                <a:latin typeface="+mn-lt"/>
              </a:rPr>
              <a:t>data </a:t>
            </a:r>
            <a:r>
              <a:rPr lang="en-US" sz="2040" b="1" dirty="0">
                <a:solidFill>
                  <a:schemeClr val="tx1"/>
                </a:solidFill>
                <a:latin typeface="+mn-lt"/>
              </a:rPr>
              <a:t>is what we defined on the server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8" name="Straight Arrow Connector 27"/>
          <p:cNvCxnSpPr>
            <a:endCxn id="22" idx="2"/>
          </p:cNvCxnSpPr>
          <p:nvPr/>
        </p:nvCxnSpPr>
        <p:spPr>
          <a:xfrm rot="10800000">
            <a:off x="7137132" y="2350633"/>
            <a:ext cx="1790061" cy="884334"/>
          </a:xfrm>
          <a:prstGeom prst="bentConnector2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723139" y="1950190"/>
            <a:ext cx="824672" cy="434869"/>
            <a:chOff x="9090227" y="1283648"/>
            <a:chExt cx="2815619" cy="194414"/>
          </a:xfrm>
        </p:grpSpPr>
        <p:sp>
          <p:nvSpPr>
            <p:cNvPr id="22" name="Rectangle 21"/>
            <p:cNvSpPr/>
            <p:nvPr/>
          </p:nvSpPr>
          <p:spPr>
            <a:xfrm>
              <a:off x="9101533" y="1283648"/>
              <a:ext cx="2804313" cy="1790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9090227" y="1463145"/>
              <a:ext cx="2815619" cy="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402889" y="1916820"/>
            <a:ext cx="1077673" cy="433808"/>
            <a:chOff x="9090227" y="1268731"/>
            <a:chExt cx="2815619" cy="193940"/>
          </a:xfrm>
        </p:grpSpPr>
        <p:sp>
          <p:nvSpPr>
            <p:cNvPr id="29" name="Rectangle 28"/>
            <p:cNvSpPr/>
            <p:nvPr/>
          </p:nvSpPr>
          <p:spPr>
            <a:xfrm>
              <a:off x="9101533" y="1283648"/>
              <a:ext cx="2804313" cy="1790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flipH="1">
              <a:off x="9090227" y="1268731"/>
              <a:ext cx="2815619" cy="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464" y="1006824"/>
            <a:ext cx="7105969" cy="23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372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5"/>
          <p:cNvSpPr txBox="1">
            <a:spLocks/>
          </p:cNvSpPr>
          <p:nvPr/>
        </p:nvSpPr>
        <p:spPr>
          <a:xfrm>
            <a:off x="672464" y="50632"/>
            <a:ext cx="4644256" cy="743169"/>
          </a:xfrm>
          <a:prstGeom prst="rect">
            <a:avLst/>
          </a:prstGeom>
          <a:solidFill>
            <a:schemeClr val="accent4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672464" y="-1"/>
            <a:ext cx="4644256" cy="743169"/>
          </a:xfrm>
          <a:prstGeom prst="rect">
            <a:avLst/>
          </a:prstGeom>
          <a:solidFill>
            <a:schemeClr val="tx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0" name="Content Placeholder 5"/>
          <p:cNvSpPr txBox="1">
            <a:spLocks/>
          </p:cNvSpPr>
          <p:nvPr/>
        </p:nvSpPr>
        <p:spPr>
          <a:xfrm>
            <a:off x="672464" y="-1"/>
            <a:ext cx="4644256" cy="793801"/>
          </a:xfrm>
          <a:prstGeom prst="rect">
            <a:avLst/>
          </a:prstGeom>
          <a:solidFill>
            <a:schemeClr val="accent2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bg2"/>
                </a:solidFill>
                <a:latin typeface="+mn-lt"/>
              </a:rPr>
              <a:t>vehicle-</a:t>
            </a:r>
            <a:r>
              <a:rPr lang="en-US" sz="2040" b="1" dirty="0" err="1">
                <a:solidFill>
                  <a:schemeClr val="bg2"/>
                </a:solidFill>
                <a:latin typeface="+mn-lt"/>
              </a:rPr>
              <a:t>list.component.ts</a:t>
            </a:r>
            <a:endParaRPr lang="en-US" sz="204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Subscribing to the Observable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715728" y="4887882"/>
            <a:ext cx="11080288" cy="1352550"/>
          </a:xfrm>
        </p:spPr>
        <p:txBody>
          <a:bodyPr/>
          <a:lstStyle/>
          <a:p>
            <a:pPr>
              <a:buNone/>
            </a:pPr>
            <a:r>
              <a:rPr lang="en-US" dirty="0"/>
              <a:t>Component is handed an </a:t>
            </a:r>
            <a:r>
              <a:rPr lang="en-US" dirty="0">
                <a:solidFill>
                  <a:schemeClr val="accent2"/>
                </a:solidFill>
              </a:rPr>
              <a:t>Observable</a:t>
            </a:r>
          </a:p>
          <a:p>
            <a:pPr>
              <a:buNone/>
            </a:pPr>
            <a:r>
              <a:rPr lang="en-US" dirty="0"/>
              <a:t>We </a:t>
            </a:r>
            <a:r>
              <a:rPr lang="en-US" dirty="0">
                <a:solidFill>
                  <a:schemeClr val="accent2"/>
                </a:solidFill>
              </a:rPr>
              <a:t>Subscribe </a:t>
            </a:r>
            <a:r>
              <a:rPr lang="en-US" dirty="0"/>
              <a:t>to it</a:t>
            </a:r>
          </a:p>
          <a:p>
            <a:pPr>
              <a:buNone/>
            </a:pPr>
            <a:r>
              <a:rPr lang="en-US" dirty="0"/>
              <a:t>We can handle errors here, for presenting to the user if we wish</a:t>
            </a: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8288584" y="1060297"/>
            <a:ext cx="4147008" cy="575305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4" name="Content Placeholder 5"/>
          <p:cNvSpPr txBox="1">
            <a:spLocks/>
          </p:cNvSpPr>
          <p:nvPr/>
        </p:nvSpPr>
        <p:spPr>
          <a:xfrm>
            <a:off x="8347683" y="1060297"/>
            <a:ext cx="4087909" cy="575305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8347681" y="1074474"/>
            <a:ext cx="4087911" cy="544825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Subscribe to the observable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Content Placeholder 5"/>
          <p:cNvSpPr txBox="1">
            <a:spLocks/>
          </p:cNvSpPr>
          <p:nvPr/>
        </p:nvSpPr>
        <p:spPr>
          <a:xfrm>
            <a:off x="8288584" y="1959344"/>
            <a:ext cx="4147008" cy="575305"/>
          </a:xfrm>
          <a:prstGeom prst="rect">
            <a:avLst/>
          </a:prstGeom>
          <a:solidFill>
            <a:schemeClr val="accent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1" name="Content Placeholder 5"/>
          <p:cNvSpPr txBox="1">
            <a:spLocks/>
          </p:cNvSpPr>
          <p:nvPr/>
        </p:nvSpPr>
        <p:spPr>
          <a:xfrm>
            <a:off x="8347683" y="1959344"/>
            <a:ext cx="4087909" cy="575305"/>
          </a:xfrm>
          <a:prstGeom prst="rect">
            <a:avLst/>
          </a:prstGeom>
          <a:solidFill>
            <a:schemeClr val="bg1"/>
          </a:solidFill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endParaRPr lang="en-US" sz="1938" dirty="0">
              <a:latin typeface="+mj-lt"/>
              <a:ea typeface="Gotham-Book" charset="0"/>
              <a:cs typeface="Gotham-Book" charset="0"/>
            </a:endParaRPr>
          </a:p>
        </p:txBody>
      </p:sp>
      <p:sp>
        <p:nvSpPr>
          <p:cNvPr id="22" name="Content Placeholder 5"/>
          <p:cNvSpPr txBox="1">
            <a:spLocks/>
          </p:cNvSpPr>
          <p:nvPr/>
        </p:nvSpPr>
        <p:spPr>
          <a:xfrm>
            <a:off x="8347681" y="1973520"/>
            <a:ext cx="4087911" cy="544825"/>
          </a:xfrm>
          <a:prstGeom prst="rect">
            <a:avLst/>
          </a:prstGeom>
          <a:noFill/>
        </p:spPr>
        <p:txBody>
          <a:bodyPr vert="horz" lIns="186521" tIns="186521" rIns="186521" bIns="186521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400" b="0" i="0" kern="12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2pPr>
            <a:lvl3pPr marL="596174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None/>
              <a:defRPr sz="2400" b="0" i="0" kern="120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3pPr>
            <a:lvl4pPr marL="883075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None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4pPr>
            <a:lvl5pPr marL="1096720" indent="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None/>
              <a:tabLst/>
              <a:defRPr sz="2400" b="0" i="0" kern="1200" baseline="0">
                <a:solidFill>
                  <a:schemeClr val="bg1"/>
                </a:solidFill>
                <a:latin typeface="Consolas" panose="020B0609020204030204" pitchFamily="49" charset="0"/>
                <a:ea typeface="Gotham Book" panose="02000604040000020004" pitchFamily="50" charset="0"/>
                <a:cs typeface="Consolas" panose="020B0609020204030204" pitchFamily="49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>
              <a:spcBef>
                <a:spcPts val="612"/>
              </a:spcBef>
            </a:pPr>
            <a:r>
              <a:rPr lang="en-US" sz="2040" b="1" dirty="0">
                <a:solidFill>
                  <a:schemeClr val="tx1"/>
                </a:solidFill>
                <a:latin typeface="+mn-lt"/>
              </a:rPr>
              <a:t>Success and failure cases</a:t>
            </a:r>
            <a:endParaRPr lang="en-US" sz="204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43509" y="1789505"/>
            <a:ext cx="1912035" cy="329647"/>
            <a:chOff x="9101533" y="1315297"/>
            <a:chExt cx="2860114" cy="147373"/>
          </a:xfrm>
        </p:grpSpPr>
        <p:sp>
          <p:nvSpPr>
            <p:cNvPr id="26" name="Rectangle 25"/>
            <p:cNvSpPr/>
            <p:nvPr/>
          </p:nvSpPr>
          <p:spPr>
            <a:xfrm>
              <a:off x="9101533" y="1315297"/>
              <a:ext cx="2804313" cy="1473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905846" y="1315297"/>
              <a:ext cx="55801" cy="147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545898" y="2200447"/>
            <a:ext cx="6154884" cy="617885"/>
            <a:chOff x="9101533" y="1315297"/>
            <a:chExt cx="8876194" cy="147373"/>
          </a:xfrm>
        </p:grpSpPr>
        <p:sp>
          <p:nvSpPr>
            <p:cNvPr id="29" name="Rectangle 28"/>
            <p:cNvSpPr/>
            <p:nvPr/>
          </p:nvSpPr>
          <p:spPr>
            <a:xfrm>
              <a:off x="9101533" y="1315297"/>
              <a:ext cx="8820393" cy="1473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921926" y="1315297"/>
              <a:ext cx="55801" cy="147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6521" tIns="186521" rIns="186521" bIns="186521" rtlCol="0" anchor="ctr"/>
            <a:lstStyle/>
            <a:p>
              <a:pPr algn="ctr">
                <a:spcBef>
                  <a:spcPts val="612"/>
                </a:spcBef>
              </a:pPr>
              <a:endParaRPr lang="en-US" sz="204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Straight Arrow Connector 16"/>
          <p:cNvCxnSpPr>
            <a:endCxn id="27" idx="3"/>
          </p:cNvCxnSpPr>
          <p:nvPr/>
        </p:nvCxnSpPr>
        <p:spPr>
          <a:xfrm rot="10800000" flipV="1">
            <a:off x="3055544" y="1346887"/>
            <a:ext cx="5292140" cy="607186"/>
          </a:xfrm>
          <a:prstGeom prst="bentConnector3">
            <a:avLst>
              <a:gd name="adj1" fmla="val 36508"/>
            </a:avLst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1"/>
            <a:endCxn id="29" idx="3"/>
          </p:cNvCxnSpPr>
          <p:nvPr/>
        </p:nvCxnSpPr>
        <p:spPr>
          <a:xfrm rot="10800000" flipV="1">
            <a:off x="7662090" y="2246996"/>
            <a:ext cx="626494" cy="262394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288" y="992915"/>
            <a:ext cx="7056397" cy="261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137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/>
          <p:cNvSpPr txBox="1">
            <a:spLocks/>
          </p:cNvSpPr>
          <p:nvPr/>
        </p:nvSpPr>
        <p:spPr>
          <a:xfrm>
            <a:off x="606935" y="1456171"/>
            <a:ext cx="3517035" cy="445833"/>
          </a:xfrm>
          <a:prstGeom prst="rect">
            <a:avLst/>
          </a:prstGeom>
        </p:spPr>
        <p:txBody>
          <a:bodyPr/>
          <a:lstStyle>
            <a:lvl1pPr algn="ctr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endParaRPr lang="en-US" sz="3672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and </a:t>
            </a:r>
            <a:r>
              <a:rPr lang="en-US" dirty="0" err="1"/>
              <a:t>RxJS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7530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 txBox="1">
            <a:spLocks/>
          </p:cNvSpPr>
          <p:nvPr/>
        </p:nvSpPr>
        <p:spPr>
          <a:xfrm>
            <a:off x="5380037" y="4640262"/>
            <a:ext cx="6858000" cy="217905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kern="1200" spc="0" baseline="0"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582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163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745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834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170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03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838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742">
              <a:spcBef>
                <a:spcPct val="0"/>
              </a:spcBef>
            </a:pP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  <a:latin typeface="+mn-lt"/>
              </a:rPr>
              <a:t>From your PC or Tablet visit MyIgnite at 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  <a:latin typeface="+mn-lt"/>
                <a:hlinkClick r:id="rId3"/>
              </a:rPr>
              <a:t>http://myignite.microsoft.com</a:t>
            </a: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  <a:latin typeface="+mn-lt"/>
            </a:endParaRP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  <a:latin typeface="+mn-lt"/>
            </a:endParaRPr>
          </a:p>
          <a:p>
            <a:pPr defTabSz="932742">
              <a:spcBef>
                <a:spcPct val="0"/>
              </a:spcBef>
            </a:pP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  <a:latin typeface="+mn-lt"/>
              </a:rPr>
              <a:t>From your phone download and use the Ignite Mobile App by scanning  the QR code above or visiting 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  <a:latin typeface="+mn-lt"/>
                <a:hlinkClick r:id="rId4"/>
              </a:rPr>
              <a:t>https://aka.ms/ignite.mobileapp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  <a:latin typeface="+mn-lt"/>
              </a:rPr>
              <a:t>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380037" y="295274"/>
            <a:ext cx="6784166" cy="915989"/>
          </a:xfrm>
          <a:prstGeom prst="rect">
            <a:avLst/>
          </a:prstGeom>
        </p:spPr>
        <p:txBody>
          <a:bodyPr lIns="182880" tIns="146304" rIns="182880" bIns="146304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sz="40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Please evaluate this session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Your feedback is important to us!</a:t>
            </a:r>
            <a:endParaRPr sz="36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17119" r="5881"/>
          <a:stretch/>
        </p:blipFill>
        <p:spPr>
          <a:xfrm>
            <a:off x="0" y="-1"/>
            <a:ext cx="4925696" cy="69951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985" y="1478816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9435"/>
          <a:stretch/>
        </p:blipFill>
        <p:spPr>
          <a:xfrm>
            <a:off x="-1" y="-1"/>
            <a:ext cx="12434711" cy="69945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437131"/>
          </a:xfrm>
          <a:prstGeom prst="rect">
            <a:avLst/>
          </a:prstGeom>
          <a:solidFill>
            <a:srgbClr val="505050">
              <a:alpha val="74902"/>
            </a:srgbClr>
          </a:solidFill>
        </p:spPr>
        <p:txBody>
          <a:bodyPr/>
          <a:lstStyle>
            <a:lvl1pPr algn="ctr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Angular 2 with </a:t>
            </a:r>
            <a:r>
              <a:rPr lang="en-US" dirty="0" err="1">
                <a:solidFill>
                  <a:schemeClr val="bg1"/>
                </a:solidFill>
              </a:rPr>
              <a:t>TypeScript</a:t>
            </a:r>
            <a:r>
              <a:rPr lang="en-US" dirty="0">
                <a:solidFill>
                  <a:schemeClr val="bg1"/>
                </a:solidFill>
              </a:rPr>
              <a:t> in VS Code</a:t>
            </a:r>
          </a:p>
        </p:txBody>
      </p:sp>
    </p:spTree>
    <p:extLst>
      <p:ext uri="{BB962C8B-B14F-4D97-AF65-F5344CB8AC3E}">
        <p14:creationId xmlns:p14="http://schemas.microsoft.com/office/powerpoint/2010/main" val="20232620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" id="{540E5554-F645-5C46-910C-D665EBE60849}" vid="{AA042CC9-8B0F-9845-AA38-5B3533106A34}"/>
    </a:ext>
  </a:extLst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" id="{540E5554-F645-5C46-910C-D665EBE60849}" vid="{53EA0C4B-E3A6-D74A-9829-692015FAE21C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" id="{540E5554-F645-5C46-910C-D665EBE60849}" vid="{84B7C954-C52D-3742-A772-2B61E454801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John Papa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 xsi:nil="true"/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BRK2193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8ff673fc-3231-4e3a-893b-6d7f7cd32766"/>
    <ds:schemaRef ds:uri="http://schemas.microsoft.com/office/2006/metadata/properties"/>
    <ds:schemaRef ds:uri="http://www.w3.org/XML/1998/namespace"/>
    <ds:schemaRef ds:uri="01c77077-aee4-4b5f-bd4e-9cd40a6fff29"/>
    <ds:schemaRef ds:uri="230e9df3-be65-4c73-a93b-d1236ebd677e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16797</TotalTime>
  <Words>1429</Words>
  <Application>Microsoft Office PowerPoint</Application>
  <PresentationFormat>Custom</PresentationFormat>
  <Paragraphs>396</Paragraphs>
  <Slides>86</Slides>
  <Notes>75</Notes>
  <HiddenSlides>0</HiddenSlides>
  <MMClips>5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86</vt:i4>
      </vt:variant>
    </vt:vector>
  </HeadingPairs>
  <TitlesOfParts>
    <vt:vector size="104" baseType="lpstr">
      <vt:lpstr>Arial</vt:lpstr>
      <vt:lpstr>Calibri</vt:lpstr>
      <vt:lpstr>Consolas</vt:lpstr>
      <vt:lpstr>Gotham Book</vt:lpstr>
      <vt:lpstr>Gotham Light</vt:lpstr>
      <vt:lpstr>Gotham Medium</vt:lpstr>
      <vt:lpstr>Gotham-Book</vt:lpstr>
      <vt:lpstr>Myriad Pro</vt:lpstr>
      <vt:lpstr>PT Sans</vt:lpstr>
      <vt:lpstr>Roboto</vt:lpstr>
      <vt:lpstr>Roboto Mono</vt:lpstr>
      <vt:lpstr>Segoe UI</vt:lpstr>
      <vt:lpstr>Segoe UI Light</vt:lpstr>
      <vt:lpstr>Wingdings</vt:lpstr>
      <vt:lpstr>Wingdings 3</vt:lpstr>
      <vt:lpstr>5-50002_Ignite_Breakout_Template</vt:lpstr>
      <vt:lpstr>6-30537_Envision 2016 Concurrent Template_Dark</vt:lpstr>
      <vt:lpstr>1_5-50002_Ignite_Breakout_Template</vt:lpstr>
      <vt:lpstr>Build Angular 2 Apps with TypeScript and Visual Studio Code</vt:lpstr>
      <vt:lpstr>PowerPoint Presentation</vt:lpstr>
      <vt:lpstr>PowerPoint Presentation</vt:lpstr>
      <vt:lpstr>PowerPoint Presentation</vt:lpstr>
      <vt:lpstr>PowerPoint Presentation</vt:lpstr>
      <vt:lpstr>Deliver Optimized and Smaller Code to the Client</vt:lpstr>
      <vt:lpstr>Angular</vt:lpstr>
      <vt:lpstr>PowerPoint Presentation</vt:lpstr>
      <vt:lpstr>PowerPoint Presentation</vt:lpstr>
      <vt:lpstr>John Papa @john_papa  Google Developer Expert  MS Regional Director and MVP  Pluralsight Author  Angular Style Guide &amp; Tour of Heroes</vt:lpstr>
      <vt:lpstr>Language Choices</vt:lpstr>
      <vt:lpstr>Coding Angular 2</vt:lpstr>
      <vt:lpstr>Angular uses Familiar Concepts</vt:lpstr>
      <vt:lpstr>Familiar Concepts</vt:lpstr>
      <vt:lpstr>Components</vt:lpstr>
      <vt:lpstr>PowerPoint Presentation</vt:lpstr>
      <vt:lpstr>Assembling our App from Components</vt:lpstr>
      <vt:lpstr>Bootstrapping a Component</vt:lpstr>
      <vt:lpstr>PowerPoint Presentation</vt:lpstr>
      <vt:lpstr>PowerPoint Presentation</vt:lpstr>
      <vt:lpstr>Components</vt:lpstr>
      <vt:lpstr>Templates</vt:lpstr>
      <vt:lpstr>Templates</vt:lpstr>
      <vt:lpstr>Linked Templates</vt:lpstr>
      <vt:lpstr>Components have templates,  which may use other components</vt:lpstr>
      <vt:lpstr>Metadata</vt:lpstr>
      <vt:lpstr>Declaring Components</vt:lpstr>
      <vt:lpstr>Examining a Component and its Metadata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Components Templates Metadata</vt:lpstr>
      <vt:lpstr>Data Binding</vt:lpstr>
      <vt:lpstr>PowerPoint Presentation</vt:lpstr>
      <vt:lpstr>PowerPoint Presentation</vt:lpstr>
      <vt:lpstr>Angular 2’s change detection is based on unidirectional data flow</vt:lpstr>
      <vt:lpstr>Benefits of Angular 2’s Unidirectional Data Flow</vt:lpstr>
      <vt:lpstr>Interpolation</vt:lpstr>
      <vt:lpstr>Property Binding</vt:lpstr>
      <vt:lpstr>Property Binding</vt:lpstr>
      <vt:lpstr>We set properties and events of DOM elements, not attributes</vt:lpstr>
      <vt:lpstr>Event Binding</vt:lpstr>
      <vt:lpstr>Event Binding</vt:lpstr>
      <vt:lpstr>Two Way Binding</vt:lpstr>
      <vt:lpstr>Two Way Binding</vt:lpstr>
      <vt:lpstr>Using ngModel</vt:lpstr>
      <vt:lpstr>Data Binding</vt:lpstr>
      <vt:lpstr>Built-In Directives</vt:lpstr>
      <vt:lpstr>*ngIf</vt:lpstr>
      <vt:lpstr>*ngFor</vt:lpstr>
      <vt:lpstr>Using Built-In Directives</vt:lpstr>
      <vt:lpstr>Built-In Directives</vt:lpstr>
      <vt:lpstr>Angular Modules</vt:lpstr>
      <vt:lpstr>An Angular Module is a class decorated by  @NgModule</vt:lpstr>
      <vt:lpstr>Roles of Angular Modules</vt:lpstr>
      <vt:lpstr>Every app begins with one  Angular Module</vt:lpstr>
      <vt:lpstr>PowerPoint Presentation</vt:lpstr>
      <vt:lpstr>NgModule</vt:lpstr>
      <vt:lpstr>Services</vt:lpstr>
      <vt:lpstr>Services</vt:lpstr>
      <vt:lpstr>Service</vt:lpstr>
      <vt:lpstr>Injecting a Service into a Component</vt:lpstr>
      <vt:lpstr>Injecting a Service into a Service</vt:lpstr>
      <vt:lpstr>We need to provide the service  to an Angular injector</vt:lpstr>
      <vt:lpstr>PowerPoint Presentation</vt:lpstr>
      <vt:lpstr>PowerPoint Presentation</vt:lpstr>
      <vt:lpstr>We have an injector for the application root (in AppRootModule)</vt:lpstr>
      <vt:lpstr>We have a tree of injectors that parallel an application's component tree</vt:lpstr>
      <vt:lpstr>So where do we set the providers?</vt:lpstr>
      <vt:lpstr>PowerPoint Presentation</vt:lpstr>
      <vt:lpstr>Services and Injectors</vt:lpstr>
      <vt:lpstr>Http</vt:lpstr>
      <vt:lpstr>Http Step by Step</vt:lpstr>
      <vt:lpstr>Http Requirements</vt:lpstr>
      <vt:lpstr>PowerPoint Presentation</vt:lpstr>
      <vt:lpstr>Subscribing to the Observable</vt:lpstr>
      <vt:lpstr>RxJs</vt:lpstr>
      <vt:lpstr>PowerPoint Presentation</vt:lpstr>
      <vt:lpstr>Returning from Http</vt:lpstr>
      <vt:lpstr>Subscribing to the Observable</vt:lpstr>
      <vt:lpstr>Http and RxJS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Angular 2 Apps with TypeScript and Visual Studio Code</dc:title>
  <dc:subject>&lt;Speech title here&gt;</dc:subject>
  <dc:creator>&lt;Speaker name here&gt;</dc:creator>
  <cp:keywords>Microsoft 2016</cp:keywords>
  <dc:description>Template: Mitchell Derrey, Silverfox Productions_x000d_
Formatting: _x000d_
Audience Type:</dc:description>
  <cp:lastModifiedBy>MS Events 0089</cp:lastModifiedBy>
  <cp:revision>482</cp:revision>
  <dcterms:created xsi:type="dcterms:W3CDTF">2014-06-10T19:28:25Z</dcterms:created>
  <dcterms:modified xsi:type="dcterms:W3CDTF">2016-09-29T14:48:05Z</dcterms:modified>
  <cp:category>Microsoft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